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69" r:id="rId4"/>
    <p:sldId id="266" r:id="rId5"/>
    <p:sldId id="257" r:id="rId6"/>
    <p:sldId id="258" r:id="rId7"/>
    <p:sldId id="264" r:id="rId8"/>
    <p:sldId id="261" r:id="rId9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91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7092A-E605-40FF-8A33-77868F263E5C}" type="datetimeFigureOut">
              <a:rPr lang="pl-PL" smtClean="0"/>
              <a:t>15.06.2021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C20EF-3BFB-4308-98A1-0525FA2366F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655549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7092A-E605-40FF-8A33-77868F263E5C}" type="datetimeFigureOut">
              <a:rPr lang="pl-PL" smtClean="0"/>
              <a:t>15.06.2021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C20EF-3BFB-4308-98A1-0525FA2366F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071916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7092A-E605-40FF-8A33-77868F263E5C}" type="datetimeFigureOut">
              <a:rPr lang="pl-PL" smtClean="0"/>
              <a:t>15.06.2021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C20EF-3BFB-4308-98A1-0525FA2366F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889545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7092A-E605-40FF-8A33-77868F263E5C}" type="datetimeFigureOut">
              <a:rPr lang="pl-PL" smtClean="0"/>
              <a:t>15.06.2021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C20EF-3BFB-4308-98A1-0525FA2366F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823475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7092A-E605-40FF-8A33-77868F263E5C}" type="datetimeFigureOut">
              <a:rPr lang="pl-PL" smtClean="0"/>
              <a:t>15.06.2021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C20EF-3BFB-4308-98A1-0525FA2366F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073621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7092A-E605-40FF-8A33-77868F263E5C}" type="datetimeFigureOut">
              <a:rPr lang="pl-PL" smtClean="0"/>
              <a:t>15.06.2021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C20EF-3BFB-4308-98A1-0525FA2366F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186109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7092A-E605-40FF-8A33-77868F263E5C}" type="datetimeFigureOut">
              <a:rPr lang="pl-PL" smtClean="0"/>
              <a:t>15.06.2021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C20EF-3BFB-4308-98A1-0525FA2366F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643327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7092A-E605-40FF-8A33-77868F263E5C}" type="datetimeFigureOut">
              <a:rPr lang="pl-PL" smtClean="0"/>
              <a:t>15.06.2021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C20EF-3BFB-4308-98A1-0525FA2366F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200539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7092A-E605-40FF-8A33-77868F263E5C}" type="datetimeFigureOut">
              <a:rPr lang="pl-PL" smtClean="0"/>
              <a:t>15.06.2021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C20EF-3BFB-4308-98A1-0525FA2366F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098318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7092A-E605-40FF-8A33-77868F263E5C}" type="datetimeFigureOut">
              <a:rPr lang="pl-PL" smtClean="0"/>
              <a:t>15.06.2021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C20EF-3BFB-4308-98A1-0525FA2366F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942857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7092A-E605-40FF-8A33-77868F263E5C}" type="datetimeFigureOut">
              <a:rPr lang="pl-PL" smtClean="0"/>
              <a:t>15.06.2021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C20EF-3BFB-4308-98A1-0525FA2366F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412132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57092A-E605-40FF-8A33-77868F263E5C}" type="datetimeFigureOut">
              <a:rPr lang="pl-PL" smtClean="0"/>
              <a:t>15.06.2021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5C20EF-3BFB-4308-98A1-0525FA2366F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244794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yk-leptok.pie.sch.gr/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7" name="Rectangle 76">
            <a:extLst>
              <a:ext uri="{FF2B5EF4-FFF2-40B4-BE49-F238E27FC236}">
                <a16:creationId xmlns:a16="http://schemas.microsoft.com/office/drawing/2014/main" id="{EB270761-CC40-4F3F-A916-7E3BC39893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722376" y="1374580"/>
            <a:ext cx="11150756" cy="2775389"/>
          </a:xfrm>
        </p:spPr>
        <p:txBody>
          <a:bodyPr>
            <a:normAutofit/>
          </a:bodyPr>
          <a:lstStyle/>
          <a:p>
            <a:pPr algn="ctr">
              <a:lnSpc>
                <a:spcPct val="115000"/>
              </a:lnSpc>
              <a:spcAft>
                <a:spcPts val="800"/>
              </a:spcAft>
            </a:pPr>
            <a:r>
              <a:rPr lang="pl-PL" sz="36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„Kształtowanie </a:t>
            </a:r>
            <a:r>
              <a:rPr lang="pl-PL" sz="36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ś</a:t>
            </a:r>
            <a:r>
              <a:rPr lang="pl-PL" sz="36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wiadomości cyfrowej społecze</a:t>
            </a:r>
            <a:r>
              <a:rPr lang="pl-PL" sz="36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ń</a:t>
            </a:r>
            <a:r>
              <a:rPr lang="pl-PL" sz="36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stwa jako wymóg codzienno</a:t>
            </a:r>
            <a:r>
              <a:rPr lang="pl-PL" sz="36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ś</a:t>
            </a:r>
            <a:r>
              <a:rPr lang="pl-PL" sz="36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ci i klucz do sukcesu””</a:t>
            </a:r>
            <a:br>
              <a:rPr lang="pl-PL" sz="36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pl-PL" sz="36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Projekt nr 2020-1-PMU-3158</a:t>
            </a:r>
            <a:endParaRPr lang="pl-PL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284298" y="5116048"/>
            <a:ext cx="9623404" cy="1418843"/>
          </a:xfrm>
        </p:spPr>
        <p:txBody>
          <a:bodyPr>
            <a:normAutofit/>
          </a:bodyPr>
          <a:lstStyle/>
          <a:p>
            <a:pPr algn="just"/>
            <a:r>
              <a:rPr lang="pl-PL" sz="2000" dirty="0"/>
              <a:t>Projekt realizowany w ramach: „Ponadnarodowa mobilność uczniów”, konkurs 2020, współfinansowany ze środków Europejskiego Funduszu Społecznego w Programie Operacyjnym Wiedza Edukacja Rozwój  2014-2020</a:t>
            </a:r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A2555B16-BE1D-4C33-A27C-FF0671B6C9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91540"/>
            <a:ext cx="722376" cy="5071110"/>
          </a:xfrm>
          <a:prstGeom prst="rect">
            <a:avLst/>
          </a:prstGeom>
          <a:solidFill>
            <a:srgbClr val="4C52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Obraz 4" descr="Obraz zawierający tekst&#10;&#10;Opis wygenerowany automatycznie">
            <a:extLst>
              <a:ext uri="{FF2B5EF4-FFF2-40B4-BE49-F238E27FC236}">
                <a16:creationId xmlns:a16="http://schemas.microsoft.com/office/drawing/2014/main" id="{772727AC-1070-4391-8120-604DAB09297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8543" y="107922"/>
            <a:ext cx="9934606" cy="1266658"/>
          </a:xfrm>
          <a:prstGeom prst="rect">
            <a:avLst/>
          </a:prstGeom>
          <a:effectLst>
            <a:outerShdw blurRad="406400" dist="317500" dir="5400000" sx="89000" sy="89000" rotWithShape="0">
              <a:prstClr val="black">
                <a:alpha val="15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6750371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0" name="Rectangle 29">
            <a:extLst>
              <a:ext uri="{FF2B5EF4-FFF2-40B4-BE49-F238E27FC236}">
                <a16:creationId xmlns:a16="http://schemas.microsoft.com/office/drawing/2014/main" id="{85016AEC-0320-4ED0-8ECB-FE11DDDFE1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A58DD3BE-4100-4184-B858-7E27A74690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0377" y="2258288"/>
            <a:ext cx="4424430" cy="2015774"/>
          </a:xfrm>
        </p:spPr>
        <p:txBody>
          <a:bodyPr>
            <a:normAutofit/>
          </a:bodyPr>
          <a:lstStyle/>
          <a:p>
            <a:r>
              <a:rPr lang="pl-PL" sz="4000" b="1" dirty="0"/>
              <a:t>Zarys projektu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C70C3B59-DE2C-4611-8148-812575C5CA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91540"/>
            <a:ext cx="722376" cy="5071110"/>
          </a:xfrm>
          <a:prstGeom prst="rect">
            <a:avLst/>
          </a:prstGeom>
          <a:solidFill>
            <a:srgbClr val="4C52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Obraz 4" descr="Obraz zawierający tekst&#10;&#10;Opis wygenerowany automatycznie">
            <a:extLst>
              <a:ext uri="{FF2B5EF4-FFF2-40B4-BE49-F238E27FC236}">
                <a16:creationId xmlns:a16="http://schemas.microsoft.com/office/drawing/2014/main" id="{522DF21D-325D-4E01-AD6A-84BD54EFC1F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1433" y="0"/>
            <a:ext cx="10228659" cy="1304150"/>
          </a:xfrm>
          <a:prstGeom prst="rect">
            <a:avLst/>
          </a:prstGeom>
          <a:effectLst>
            <a:outerShdw blurRad="406400" dist="317500" dir="5400000" sx="89000" sy="89000" rotWithShape="0">
              <a:prstClr val="black">
                <a:alpha val="15000"/>
              </a:prstClr>
            </a:outerShdw>
          </a:effectLst>
        </p:spPr>
      </p:pic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C1FE7CD-B550-4DA6-80A2-C24BA59C60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49682" y="1668407"/>
            <a:ext cx="6823450" cy="4591716"/>
          </a:xfrm>
        </p:spPr>
        <p:txBody>
          <a:bodyPr anchor="ctr">
            <a:normAutofit/>
          </a:bodyPr>
          <a:lstStyle/>
          <a:p>
            <a:r>
              <a:rPr lang="pl-PL" sz="2400" dirty="0"/>
              <a:t>Uczniowie będą brali udział w 14-dniowej mobilności zagranicznej w Grecji.</a:t>
            </a:r>
          </a:p>
          <a:p>
            <a:r>
              <a:rPr lang="pl-PL" sz="2400" dirty="0"/>
              <a:t>Uczestnikami będą osoby z klas I </a:t>
            </a:r>
            <a:r>
              <a:rPr lang="pl-PL" sz="2400" dirty="0" err="1"/>
              <a:t>i</a:t>
            </a:r>
            <a:r>
              <a:rPr lang="pl-PL" sz="2400" dirty="0"/>
              <a:t> II (31 osób wyłonionych w procesie rekrutacji).</a:t>
            </a:r>
          </a:p>
          <a:p>
            <a:r>
              <a:rPr lang="pl-PL" sz="2400" dirty="0"/>
              <a:t> Podczas wyjazdu uczniowie będą brać udział </a:t>
            </a:r>
            <a:br>
              <a:rPr lang="pl-PL" sz="2400" dirty="0"/>
            </a:br>
            <a:r>
              <a:rPr lang="pl-PL" sz="2400" dirty="0"/>
              <a:t>w tematycznych zajęciach oraz warsztatach, co da im możliwość poszerzenia swojej wiedzy i zdobycia nowych umiejętności. </a:t>
            </a:r>
          </a:p>
          <a:p>
            <a:r>
              <a:rPr lang="pl-PL" sz="2400" dirty="0"/>
              <a:t>Partnerem projektu jest </a:t>
            </a:r>
            <a:r>
              <a:rPr lang="pl-PL" sz="2400" dirty="0" err="1"/>
              <a:t>Leptokarya</a:t>
            </a:r>
            <a:r>
              <a:rPr lang="pl-PL" sz="2400" dirty="0"/>
              <a:t> High School </a:t>
            </a:r>
          </a:p>
          <a:p>
            <a:pPr marL="0" indent="0">
              <a:buNone/>
            </a:pPr>
            <a:r>
              <a:rPr lang="pl-PL" sz="2400" dirty="0">
                <a:hlinkClick r:id="rId3"/>
              </a:rPr>
              <a:t>www.lyk-leptok.pie.sch.gr</a:t>
            </a:r>
            <a:r>
              <a:rPr lang="pl-PL" sz="2400" dirty="0"/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20510618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7" name="Rectangle 36">
            <a:extLst>
              <a:ext uri="{FF2B5EF4-FFF2-40B4-BE49-F238E27FC236}">
                <a16:creationId xmlns:a16="http://schemas.microsoft.com/office/drawing/2014/main" id="{85016AEC-0320-4ED0-8ECB-FE11DDDFE1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BB4FD0DA-1D0D-4B39-BE9A-6044907871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5066" y="1783080"/>
            <a:ext cx="9757733" cy="2015774"/>
          </a:xfrm>
        </p:spPr>
        <p:txBody>
          <a:bodyPr>
            <a:normAutofit/>
          </a:bodyPr>
          <a:lstStyle/>
          <a:p>
            <a:r>
              <a:rPr lang="pl-PL" sz="4000" b="1" dirty="0"/>
              <a:t>Czas trwania projektu: 12 miesięcy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C70C3B59-DE2C-4611-8148-812575C5CA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91540"/>
            <a:ext cx="722376" cy="5071110"/>
          </a:xfrm>
          <a:prstGeom prst="rect">
            <a:avLst/>
          </a:prstGeom>
          <a:solidFill>
            <a:srgbClr val="4C52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Obraz 4" descr="Obraz zawierający tekst&#10;&#10;Opis wygenerowany automatycznie">
            <a:extLst>
              <a:ext uri="{FF2B5EF4-FFF2-40B4-BE49-F238E27FC236}">
                <a16:creationId xmlns:a16="http://schemas.microsoft.com/office/drawing/2014/main" id="{4AC5DE0B-4F04-4AAC-9FA2-1B9AE634668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516" y="239465"/>
            <a:ext cx="10228659" cy="1304150"/>
          </a:xfrm>
          <a:prstGeom prst="rect">
            <a:avLst/>
          </a:prstGeom>
          <a:effectLst>
            <a:outerShdw blurRad="406400" dist="317500" dir="5400000" sx="89000" sy="89000" rotWithShape="0">
              <a:prstClr val="black">
                <a:alpha val="15000"/>
              </a:prstClr>
            </a:outerShdw>
          </a:effectLst>
        </p:spPr>
      </p:pic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EF5B643-30BC-4459-9634-DE67A2996E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64290" y="3287635"/>
            <a:ext cx="7339751" cy="2460065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endParaRPr lang="pl-PL" sz="1900" dirty="0"/>
          </a:p>
          <a:p>
            <a:pPr marL="0" indent="0">
              <a:buNone/>
            </a:pPr>
            <a:r>
              <a:rPr lang="pl-PL" sz="2600" dirty="0"/>
              <a:t>Początek: 01 czerwca  2021</a:t>
            </a:r>
          </a:p>
          <a:p>
            <a:pPr marL="0" indent="0">
              <a:buNone/>
            </a:pPr>
            <a:endParaRPr lang="pl-PL" sz="2600" dirty="0"/>
          </a:p>
          <a:p>
            <a:pPr marL="0" indent="0">
              <a:buNone/>
            </a:pPr>
            <a:r>
              <a:rPr lang="pl-PL" sz="2600" dirty="0"/>
              <a:t>Planowany czas wyjazdu: 03.10.2021 - 16.10.2021</a:t>
            </a:r>
          </a:p>
        </p:txBody>
      </p:sp>
    </p:spTree>
    <p:extLst>
      <p:ext uri="{BB962C8B-B14F-4D97-AF65-F5344CB8AC3E}">
        <p14:creationId xmlns:p14="http://schemas.microsoft.com/office/powerpoint/2010/main" val="39402322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85016AEC-0320-4ED0-8ECB-FE11DDDFE1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539E2ADA-EA73-41E7-93A2-B661EADAF6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4786" y="2419208"/>
            <a:ext cx="4424430" cy="2015774"/>
          </a:xfrm>
        </p:spPr>
        <p:txBody>
          <a:bodyPr>
            <a:normAutofit/>
          </a:bodyPr>
          <a:lstStyle/>
          <a:p>
            <a:pPr algn="ctr"/>
            <a:r>
              <a:rPr lang="pl-PL" sz="4000" b="1" dirty="0"/>
              <a:t>Kryteria rekrutacji</a:t>
            </a:r>
            <a:br>
              <a:rPr lang="pl-PL" sz="4000" b="1" dirty="0"/>
            </a:br>
            <a:r>
              <a:rPr lang="pl-PL" sz="4000" b="1" dirty="0"/>
              <a:t>m.in.;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C70C3B59-DE2C-4611-8148-812575C5CA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91540"/>
            <a:ext cx="722376" cy="5071110"/>
          </a:xfrm>
          <a:prstGeom prst="rect">
            <a:avLst/>
          </a:prstGeom>
          <a:solidFill>
            <a:srgbClr val="4C52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Obraz 4" descr="Obraz zawierający tekst&#10;&#10;Opis wygenerowany automatycznie">
            <a:extLst>
              <a:ext uri="{FF2B5EF4-FFF2-40B4-BE49-F238E27FC236}">
                <a16:creationId xmlns:a16="http://schemas.microsoft.com/office/drawing/2014/main" id="{E716BEA2-13C0-4BD2-BDA0-6BFFDEB733E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516" y="150130"/>
            <a:ext cx="10228659" cy="1304150"/>
          </a:xfrm>
          <a:prstGeom prst="rect">
            <a:avLst/>
          </a:prstGeom>
          <a:effectLst>
            <a:outerShdw blurRad="406400" dist="317500" dir="5400000" sx="89000" sy="89000" rotWithShape="0">
              <a:prstClr val="black">
                <a:alpha val="15000"/>
              </a:prstClr>
            </a:outerShdw>
          </a:effectLst>
        </p:spPr>
      </p:pic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E8FD248-6EF3-4F8A-86AD-E793BC070B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07893" y="2032216"/>
            <a:ext cx="5402282" cy="4377915"/>
          </a:xfrm>
        </p:spPr>
        <p:txBody>
          <a:bodyPr anchor="ctr">
            <a:normAutofit/>
          </a:bodyPr>
          <a:lstStyle/>
          <a:p>
            <a:r>
              <a:rPr lang="pl-PL" sz="2400" dirty="0"/>
              <a:t> rozmowa kwalifikacyjna </a:t>
            </a:r>
          </a:p>
          <a:p>
            <a:r>
              <a:rPr lang="pl-PL" sz="2400" dirty="0"/>
              <a:t>test językowy </a:t>
            </a:r>
          </a:p>
          <a:p>
            <a:r>
              <a:rPr lang="pl-PL" sz="2400" dirty="0"/>
              <a:t>znajomość języka angielskiego </a:t>
            </a:r>
          </a:p>
          <a:p>
            <a:r>
              <a:rPr lang="pl-PL" sz="2400" dirty="0"/>
              <a:t>zaangażowanie w życie szkoły </a:t>
            </a:r>
          </a:p>
          <a:p>
            <a:r>
              <a:rPr lang="pl-PL" sz="2400" dirty="0"/>
              <a:t>Średnia ocen</a:t>
            </a:r>
          </a:p>
        </p:txBody>
      </p:sp>
    </p:spTree>
    <p:extLst>
      <p:ext uri="{BB962C8B-B14F-4D97-AF65-F5344CB8AC3E}">
        <p14:creationId xmlns:p14="http://schemas.microsoft.com/office/powerpoint/2010/main" val="14619084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0" name="Rectangle 29">
            <a:extLst>
              <a:ext uri="{FF2B5EF4-FFF2-40B4-BE49-F238E27FC236}">
                <a16:creationId xmlns:a16="http://schemas.microsoft.com/office/drawing/2014/main" id="{85016AEC-0320-4ED0-8ECB-FE11DDDFE1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192531" y="1351655"/>
            <a:ext cx="4424430" cy="2015774"/>
          </a:xfrm>
        </p:spPr>
        <p:txBody>
          <a:bodyPr>
            <a:normAutofit/>
          </a:bodyPr>
          <a:lstStyle/>
          <a:p>
            <a:r>
              <a:rPr lang="pl-PL" sz="4000" b="1" dirty="0"/>
              <a:t>Cele projektu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C70C3B59-DE2C-4611-8148-812575C5CA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91540"/>
            <a:ext cx="722376" cy="5071110"/>
          </a:xfrm>
          <a:prstGeom prst="rect">
            <a:avLst/>
          </a:prstGeom>
          <a:solidFill>
            <a:srgbClr val="4C52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Obraz 4" descr="Obraz zawierający tekst&#10;&#10;Opis wygenerowany automatycznie">
            <a:extLst>
              <a:ext uri="{FF2B5EF4-FFF2-40B4-BE49-F238E27FC236}">
                <a16:creationId xmlns:a16="http://schemas.microsoft.com/office/drawing/2014/main" id="{2142AE32-D8E9-4AE3-A67F-5B3F0DE514B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516" y="239465"/>
            <a:ext cx="10228659" cy="1304150"/>
          </a:xfrm>
          <a:prstGeom prst="rect">
            <a:avLst/>
          </a:prstGeom>
          <a:effectLst>
            <a:outerShdw blurRad="406400" dist="317500" dir="5400000" sx="89000" sy="89000" rotWithShape="0">
              <a:prstClr val="black">
                <a:alpha val="15000"/>
              </a:prstClr>
            </a:outerShdw>
          </a:effectLst>
        </p:spPr>
      </p:pic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192531" y="1960204"/>
            <a:ext cx="8865870" cy="4972441"/>
          </a:xfrm>
        </p:spPr>
        <p:txBody>
          <a:bodyPr anchor="ctr">
            <a:normAutofit/>
          </a:bodyPr>
          <a:lstStyle/>
          <a:p>
            <a:r>
              <a:rPr lang="pl-PL" sz="2400" dirty="0"/>
              <a:t>zwiększenie kompetencji kluczowych uczestników i wzrost ich rozwoju edukacyjnego,</a:t>
            </a:r>
          </a:p>
          <a:p>
            <a:r>
              <a:rPr lang="pl-PL" sz="2400" dirty="0"/>
              <a:t>podniesienie świadomość międzykulturowej uczniów, zwiększenie motywacji do nauki i poczucie własnej wartości,</a:t>
            </a:r>
          </a:p>
          <a:p>
            <a:r>
              <a:rPr lang="pl-PL" sz="2400" dirty="0"/>
              <a:t>otwarcie uczniów na Europę,</a:t>
            </a:r>
          </a:p>
          <a:p>
            <a:r>
              <a:rPr lang="pl-PL" sz="2400" dirty="0"/>
              <a:t>zyskanie międzynarodowych kontaktów,</a:t>
            </a:r>
          </a:p>
          <a:p>
            <a:r>
              <a:rPr lang="pl-PL" sz="2400" dirty="0"/>
              <a:t>wzrost kompetencji z zakresu mowy i pisma w języku angielskim,</a:t>
            </a:r>
          </a:p>
          <a:p>
            <a:r>
              <a:rPr lang="pl-PL" sz="2400" dirty="0"/>
              <a:t>rozwinięcie umiejętności interpersonalnych.</a:t>
            </a:r>
          </a:p>
          <a:p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24932616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85016AEC-0320-4ED0-8ECB-FE11DDDFE1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43093" y="1024391"/>
            <a:ext cx="4424430" cy="2015774"/>
          </a:xfrm>
        </p:spPr>
        <p:txBody>
          <a:bodyPr>
            <a:normAutofit/>
          </a:bodyPr>
          <a:lstStyle/>
          <a:p>
            <a:r>
              <a:rPr lang="pl-PL" sz="4000" b="1" dirty="0"/>
              <a:t>Tematyka projektu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C70C3B59-DE2C-4611-8148-812575C5CA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91540"/>
            <a:ext cx="722376" cy="5071110"/>
          </a:xfrm>
          <a:prstGeom prst="rect">
            <a:avLst/>
          </a:prstGeom>
          <a:solidFill>
            <a:srgbClr val="4C52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Obraz 4" descr="Obraz zawierający tekst&#10;&#10;Opis wygenerowany automatycznie">
            <a:extLst>
              <a:ext uri="{FF2B5EF4-FFF2-40B4-BE49-F238E27FC236}">
                <a16:creationId xmlns:a16="http://schemas.microsoft.com/office/drawing/2014/main" id="{C2E996E6-605D-4941-8063-8DE6386294D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094" y="-21007"/>
            <a:ext cx="9875416" cy="1259112"/>
          </a:xfrm>
          <a:prstGeom prst="rect">
            <a:avLst/>
          </a:prstGeom>
          <a:effectLst>
            <a:outerShdw blurRad="406400" dist="317500" dir="5400000" sx="89000" sy="89000" rotWithShape="0">
              <a:prstClr val="black">
                <a:alpha val="15000"/>
              </a:prstClr>
            </a:outerShdw>
          </a:effectLst>
        </p:spPr>
      </p:pic>
      <p:sp>
        <p:nvSpPr>
          <p:cNvPr id="10" name="pole tekstowe 9">
            <a:extLst>
              <a:ext uri="{FF2B5EF4-FFF2-40B4-BE49-F238E27FC236}">
                <a16:creationId xmlns:a16="http://schemas.microsoft.com/office/drawing/2014/main" id="{CC001E48-8AC7-4748-8385-BACF63A1A38E}"/>
              </a:ext>
            </a:extLst>
          </p:cNvPr>
          <p:cNvSpPr txBox="1"/>
          <p:nvPr/>
        </p:nvSpPr>
        <p:spPr>
          <a:xfrm>
            <a:off x="722376" y="2640757"/>
            <a:ext cx="10883470" cy="28146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l-PL" sz="2000" dirty="0"/>
              <a:t>Zasadniczym tematem przedsięwzięcia jest kształtowanie świadomości cyfrowej społeczeństwa, co wpisuje się w podstawę programową dla liceum.</a:t>
            </a:r>
          </a:p>
          <a:p>
            <a:pPr algn="just">
              <a:lnSpc>
                <a:spcPct val="150000"/>
              </a:lnSpc>
            </a:pPr>
            <a:r>
              <a:rPr lang="pl-PL" sz="2000" dirty="0"/>
              <a:t>W ramach mobilności uczniowie będą brali udział w zajęciach z zakresu Informatyki, podczas których rozwiną swoje kompetencje cyfrowe, poznają nowe programy komputerowe, a także zyskają świadomość w zakresie standardów bezpieczeństwa przy codziennym korzystaniu z Internetu. Uczniowie nabędą szerszą wiedzę w jaki sposób posługiwać się ustawieniami prywatności.</a:t>
            </a:r>
          </a:p>
        </p:txBody>
      </p:sp>
    </p:spTree>
    <p:extLst>
      <p:ext uri="{BB962C8B-B14F-4D97-AF65-F5344CB8AC3E}">
        <p14:creationId xmlns:p14="http://schemas.microsoft.com/office/powerpoint/2010/main" val="29488331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85016AEC-0320-4ED0-8ECB-FE11DDDFE1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73970" y="999724"/>
            <a:ext cx="4424430" cy="2015774"/>
          </a:xfrm>
        </p:spPr>
        <p:txBody>
          <a:bodyPr>
            <a:normAutofit/>
          </a:bodyPr>
          <a:lstStyle/>
          <a:p>
            <a:r>
              <a:rPr lang="pl-PL" sz="4000" b="1" dirty="0"/>
              <a:t>Działania w projekcie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70C3B59-DE2C-4611-8148-812575C5CA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91540"/>
            <a:ext cx="722376" cy="5071110"/>
          </a:xfrm>
          <a:prstGeom prst="rect">
            <a:avLst/>
          </a:prstGeom>
          <a:solidFill>
            <a:srgbClr val="4C52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Obraz 4" descr="Obraz zawierający tekst&#10;&#10;Opis wygenerowany automatycznie">
            <a:extLst>
              <a:ext uri="{FF2B5EF4-FFF2-40B4-BE49-F238E27FC236}">
                <a16:creationId xmlns:a16="http://schemas.microsoft.com/office/drawing/2014/main" id="{939B574E-245F-42CD-8896-7F5437E1AA0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516" y="48690"/>
            <a:ext cx="10228659" cy="1304150"/>
          </a:xfrm>
          <a:prstGeom prst="rect">
            <a:avLst/>
          </a:prstGeom>
          <a:effectLst>
            <a:outerShdw blurRad="406400" dist="317500" dir="5400000" sx="89000" sy="89000" rotWithShape="0">
              <a:prstClr val="black">
                <a:alpha val="15000"/>
              </a:prstClr>
            </a:outerShdw>
          </a:effectLst>
        </p:spPr>
      </p:pic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22376" y="2504048"/>
            <a:ext cx="11361772" cy="4108313"/>
          </a:xfrm>
        </p:spPr>
        <p:txBody>
          <a:bodyPr anchor="ctr">
            <a:normAutofit/>
          </a:bodyPr>
          <a:lstStyle/>
          <a:p>
            <a:pPr marL="514350" indent="-514350">
              <a:buAutoNum type="arabicPeriod"/>
            </a:pPr>
            <a:r>
              <a:rPr lang="pl-PL" sz="2000" dirty="0"/>
              <a:t>Ogłoszenie rekrutacji </a:t>
            </a:r>
          </a:p>
          <a:p>
            <a:pPr marL="514350" indent="-514350">
              <a:buAutoNum type="arabicPeriod"/>
            </a:pPr>
            <a:r>
              <a:rPr lang="pl-PL" sz="2000" dirty="0"/>
              <a:t>Wyłonienie uczestników projektu w procesie rekrutacji</a:t>
            </a:r>
          </a:p>
          <a:p>
            <a:pPr marL="514350" indent="-514350">
              <a:buAutoNum type="arabicPeriod"/>
            </a:pPr>
            <a:r>
              <a:rPr lang="pl-PL" sz="2000" dirty="0"/>
              <a:t>Logistyka przedsięwzięcia – wybór firmy transportowej, miejsca zakwaterowania podpisanie umów</a:t>
            </a:r>
          </a:p>
          <a:p>
            <a:pPr marL="514350" indent="-514350">
              <a:buAutoNum type="arabicPeriod"/>
            </a:pPr>
            <a:r>
              <a:rPr lang="pl-PL" sz="2000" dirty="0"/>
              <a:t>3-dniowa wizyta przygotowawcza w Grecji dla dwóch osób</a:t>
            </a:r>
          </a:p>
          <a:p>
            <a:pPr marL="514350" indent="-514350">
              <a:buAutoNum type="arabicPeriod"/>
            </a:pPr>
            <a:r>
              <a:rPr lang="pl-PL" sz="2000" dirty="0"/>
              <a:t>Przygotowanie uczestników do wyjazdu (szkolenia z języka angielskiego, szkolenie pedagogiczne i kulturowe)</a:t>
            </a:r>
          </a:p>
          <a:p>
            <a:pPr marL="514350" indent="-514350">
              <a:buAutoNum type="arabicPeriod"/>
            </a:pPr>
            <a:r>
              <a:rPr lang="pl-PL" sz="2000" dirty="0"/>
              <a:t>Wyjazd na Grecje 31 uczniów + 4 nauczycieli</a:t>
            </a:r>
          </a:p>
          <a:p>
            <a:pPr marL="514350" indent="-514350">
              <a:buAutoNum type="arabicPeriod"/>
            </a:pPr>
            <a:r>
              <a:rPr lang="pl-PL" sz="2000" dirty="0"/>
              <a:t>Ewaluacja i upowszechnianie działań</a:t>
            </a:r>
          </a:p>
          <a:p>
            <a:pPr marL="514350" indent="-514350">
              <a:buAutoNum type="arabicPeriod"/>
            </a:pPr>
            <a:r>
              <a:rPr lang="pl-PL" sz="2000" dirty="0"/>
              <a:t>Złożenie raportu końcowego i rozliczenie projektu</a:t>
            </a:r>
          </a:p>
          <a:p>
            <a:pPr marL="514350" indent="-514350">
              <a:buAutoNum type="arabicPeriod"/>
            </a:pPr>
            <a:endParaRPr lang="pl-PL" sz="1400" dirty="0"/>
          </a:p>
        </p:txBody>
      </p:sp>
    </p:spTree>
    <p:extLst>
      <p:ext uri="{BB962C8B-B14F-4D97-AF65-F5344CB8AC3E}">
        <p14:creationId xmlns:p14="http://schemas.microsoft.com/office/powerpoint/2010/main" val="22908519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EB270761-CC40-4F3F-A916-7E3BC39893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027555" y="2169893"/>
            <a:ext cx="9623404" cy="1257202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b="1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Dziękuję</a:t>
            </a:r>
            <a:r>
              <a:rPr lang="en-US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za </a:t>
            </a:r>
            <a:r>
              <a:rPr lang="en-US" b="1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uwagę</a:t>
            </a:r>
            <a:endParaRPr lang="en-US" b="1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2555B16-BE1D-4C33-A27C-FF0671B6C9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91540"/>
            <a:ext cx="722376" cy="5071110"/>
          </a:xfrm>
          <a:prstGeom prst="rect">
            <a:avLst/>
          </a:prstGeom>
          <a:solidFill>
            <a:srgbClr val="4C52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Symbol zastępczy zawartości 4" descr="Obraz zawierający tekst&#10;&#10;Opis wygenerowany automatycznie">
            <a:extLst>
              <a:ext uri="{FF2B5EF4-FFF2-40B4-BE49-F238E27FC236}">
                <a16:creationId xmlns:a16="http://schemas.microsoft.com/office/drawing/2014/main" id="{1D415F36-46C1-45C2-B407-00ACE4DFD6B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8543" y="150618"/>
            <a:ext cx="9934606" cy="1266658"/>
          </a:xfrm>
          <a:prstGeom prst="rect">
            <a:avLst/>
          </a:prstGeom>
          <a:effectLst>
            <a:outerShdw blurRad="406400" dist="317500" dir="5400000" sx="89000" sy="89000" rotWithShape="0">
              <a:prstClr val="black">
                <a:alpha val="15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786600883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</TotalTime>
  <Words>340</Words>
  <Application>Microsoft Office PowerPoint</Application>
  <PresentationFormat>Panoramiczny</PresentationFormat>
  <Paragraphs>39</Paragraphs>
  <Slides>8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Motyw pakietu Office</vt:lpstr>
      <vt:lpstr>„Kształtowanie świadomości cyfrowej społeczeństwa jako wymóg codzienności i klucz do sukcesu””  Projekt nr 2020-1-PMU-3158</vt:lpstr>
      <vt:lpstr>Zarys projektu</vt:lpstr>
      <vt:lpstr>Czas trwania projektu: 12 miesięcy</vt:lpstr>
      <vt:lpstr>Kryteria rekrutacji m.in.;</vt:lpstr>
      <vt:lpstr>Cele projektu</vt:lpstr>
      <vt:lpstr>Tematyka projektu</vt:lpstr>
      <vt:lpstr>Działania w projekcie</vt:lpstr>
      <vt:lpstr>Dziękuję za uwagę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Europejska mobilność- śladami historii</dc:title>
  <dc:creator>Magda</dc:creator>
  <cp:lastModifiedBy>erazmus</cp:lastModifiedBy>
  <cp:revision>27</cp:revision>
  <dcterms:created xsi:type="dcterms:W3CDTF">2021-05-11T17:40:41Z</dcterms:created>
  <dcterms:modified xsi:type="dcterms:W3CDTF">2021-06-15T10:27:46Z</dcterms:modified>
</cp:coreProperties>
</file>