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74"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66DDC79-5005-4369-920C-3B8EAACE2AEC}" type="datetimeFigureOut">
              <a:rPr lang="pl-PL" smtClean="0"/>
              <a:pPr/>
              <a:t>19.05.2020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6867A5-1D3B-4D7D-AF3B-98656CD8E7FD}"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66DDC79-5005-4369-920C-3B8EAACE2AEC}" type="datetimeFigureOut">
              <a:rPr lang="pl-PL" smtClean="0"/>
              <a:pPr/>
              <a:t>19.05.2020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6867A5-1D3B-4D7D-AF3B-98656CD8E7F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66DDC79-5005-4369-920C-3B8EAACE2AEC}" type="datetimeFigureOut">
              <a:rPr lang="pl-PL" smtClean="0"/>
              <a:pPr/>
              <a:t>19.05.2020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6867A5-1D3B-4D7D-AF3B-98656CD8E7F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66DDC79-5005-4369-920C-3B8EAACE2AEC}" type="datetimeFigureOut">
              <a:rPr lang="pl-PL" smtClean="0"/>
              <a:pPr/>
              <a:t>19.05.2020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6867A5-1D3B-4D7D-AF3B-98656CD8E7F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66DDC79-5005-4369-920C-3B8EAACE2AEC}" type="datetimeFigureOut">
              <a:rPr lang="pl-PL" smtClean="0"/>
              <a:pPr/>
              <a:t>19.05.2020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6867A5-1D3B-4D7D-AF3B-98656CD8E7FD}"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66DDC79-5005-4369-920C-3B8EAACE2AEC}" type="datetimeFigureOut">
              <a:rPr lang="pl-PL" smtClean="0"/>
              <a:pPr/>
              <a:t>19.05.2020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A6867A5-1D3B-4D7D-AF3B-98656CD8E7F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66DDC79-5005-4369-920C-3B8EAACE2AEC}" type="datetimeFigureOut">
              <a:rPr lang="pl-PL" smtClean="0"/>
              <a:pPr/>
              <a:t>19.05.2020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A6867A5-1D3B-4D7D-AF3B-98656CD8E7FD}"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66DDC79-5005-4369-920C-3B8EAACE2AEC}" type="datetimeFigureOut">
              <a:rPr lang="pl-PL" smtClean="0"/>
              <a:pPr/>
              <a:t>19.05.2020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A6867A5-1D3B-4D7D-AF3B-98656CD8E7F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66DDC79-5005-4369-920C-3B8EAACE2AEC}" type="datetimeFigureOut">
              <a:rPr lang="pl-PL" smtClean="0"/>
              <a:pPr/>
              <a:t>19.05.2020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A6867A5-1D3B-4D7D-AF3B-98656CD8E7F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66DDC79-5005-4369-920C-3B8EAACE2AEC}" type="datetimeFigureOut">
              <a:rPr lang="pl-PL" smtClean="0"/>
              <a:pPr/>
              <a:t>19.05.2020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A6867A5-1D3B-4D7D-AF3B-98656CD8E7FD}"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66DDC79-5005-4369-920C-3B8EAACE2AEC}" type="datetimeFigureOut">
              <a:rPr lang="pl-PL" smtClean="0"/>
              <a:pPr/>
              <a:t>19.05.2020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A6867A5-1D3B-4D7D-AF3B-98656CD8E7FD}"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DDC79-5005-4369-920C-3B8EAACE2AEC}" type="datetimeFigureOut">
              <a:rPr lang="pl-PL" smtClean="0"/>
              <a:pPr/>
              <a:t>19.05.2020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867A5-1D3B-4D7D-AF3B-98656CD8E7F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files.pl/pl/index.php/Towa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files.pl/pl/index.php/Udzia%C5%82" TargetMode="External"/><Relationship Id="rId2" Type="http://schemas.openxmlformats.org/officeDocument/2006/relationships/hyperlink" Target="https://mfiles.pl/pl/index.php/Kontrola" TargetMode="External"/><Relationship Id="rId1" Type="http://schemas.openxmlformats.org/officeDocument/2006/relationships/slideLayout" Target="../slideLayouts/slideLayout2.xml"/><Relationship Id="rId5" Type="http://schemas.openxmlformats.org/officeDocument/2006/relationships/hyperlink" Target="https://mfiles.pl/pl/index.php/C%C5%82o" TargetMode="External"/><Relationship Id="rId4" Type="http://schemas.openxmlformats.org/officeDocument/2006/relationships/hyperlink" Target="https://mfiles.pl/pl/index.php/Urz%C4%85d_celny"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files.pl/pl/index.php/Rynek" TargetMode="External"/><Relationship Id="rId2" Type="http://schemas.openxmlformats.org/officeDocument/2006/relationships/hyperlink" Target="https://mfiles.pl/pl/index.php/Unia_Europejska" TargetMode="External"/><Relationship Id="rId1" Type="http://schemas.openxmlformats.org/officeDocument/2006/relationships/slideLayout" Target="../slideLayouts/slideLayout2.xml"/><Relationship Id="rId4" Type="http://schemas.openxmlformats.org/officeDocument/2006/relationships/hyperlink" Target="https://mfiles.pl/pl/index.php/Kapita%C5%82"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mfiles.pl/pl/index.php/Urz%C4%85d_celn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files.pl/pl/index.php/Skarb_Pa%C5%84stw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332657"/>
            <a:ext cx="7772400" cy="1872207"/>
          </a:xfrm>
        </p:spPr>
        <p:txBody>
          <a:bodyPr>
            <a:normAutofit/>
          </a:bodyPr>
          <a:lstStyle/>
          <a:p>
            <a:r>
              <a:rPr lang="pl-PL" sz="3600" dirty="0" smtClean="0"/>
              <a:t>Towary przewożone w bagażu podróżnego zwolnione z opłat celnych.</a:t>
            </a:r>
            <a:endParaRPr lang="pl-PL" sz="3600" dirty="0"/>
          </a:p>
        </p:txBody>
      </p:sp>
      <p:sp>
        <p:nvSpPr>
          <p:cNvPr id="3" name="Podtytuł 2"/>
          <p:cNvSpPr>
            <a:spLocks noGrp="1"/>
          </p:cNvSpPr>
          <p:nvPr>
            <p:ph type="subTitle" idx="1"/>
          </p:nvPr>
        </p:nvSpPr>
        <p:spPr>
          <a:xfrm>
            <a:off x="1371600" y="2060848"/>
            <a:ext cx="6400800" cy="4032448"/>
          </a:xfrm>
        </p:spPr>
        <p:txBody>
          <a:bodyPr>
            <a:normAutofit/>
          </a:bodyPr>
          <a:lstStyle/>
          <a:p>
            <a:r>
              <a:rPr lang="pl-PL" sz="2800" dirty="0" smtClean="0"/>
              <a:t>Zagadnienia  do opracowania</a:t>
            </a:r>
          </a:p>
          <a:p>
            <a:pPr algn="l">
              <a:buFont typeface="Arial" pitchFamily="34" charset="0"/>
              <a:buChar char="•"/>
            </a:pPr>
            <a:r>
              <a:rPr lang="pl-PL" sz="1800" dirty="0" smtClean="0"/>
              <a:t>Normy ilościowe i wartościowe towarów przewożonych w bagażu podróżnego przyjeżdżającego z państw spoza UE.</a:t>
            </a:r>
          </a:p>
          <a:p>
            <a:pPr algn="l">
              <a:buFont typeface="Arial" pitchFamily="34" charset="0"/>
              <a:buChar char="•"/>
            </a:pPr>
            <a:r>
              <a:rPr lang="pl-PL" sz="1800" dirty="0" smtClean="0"/>
              <a:t>Ograniczenia dotyczące przewozu towarów z krajów trzecich na obszar celny UE</a:t>
            </a:r>
          </a:p>
          <a:p>
            <a:pPr algn="l">
              <a:buFont typeface="Arial" pitchFamily="34" charset="0"/>
              <a:buChar char="•"/>
            </a:pPr>
            <a:r>
              <a:rPr lang="pl-PL" sz="1800" dirty="0" smtClean="0"/>
              <a:t>Zasady przewozu okazów i gatunków zagrożonych wyginięciem – CITES.</a:t>
            </a:r>
          </a:p>
          <a:p>
            <a:pPr algn="l">
              <a:buFont typeface="Arial" pitchFamily="34" charset="0"/>
              <a:buChar char="•"/>
            </a:pPr>
            <a:r>
              <a:rPr lang="pl-PL" sz="1800" dirty="0" smtClean="0"/>
              <a:t>Zasady wywozu zabytków.    </a:t>
            </a:r>
          </a:p>
          <a:p>
            <a:pPr algn="l">
              <a:buFont typeface="Arial" pitchFamily="34" charset="0"/>
              <a:buChar char="•"/>
            </a:pPr>
            <a:r>
              <a:rPr lang="pl-PL" sz="1800" dirty="0" smtClean="0"/>
              <a:t>Zasady przeprowadzania </a:t>
            </a:r>
            <a:r>
              <a:rPr lang="pl-PL" sz="1800" smtClean="0"/>
              <a:t>odprawy celnej.           </a:t>
            </a:r>
            <a:endParaRPr lang="pl-PL" sz="1800" dirty="0" smtClean="0"/>
          </a:p>
          <a:p>
            <a:pPr>
              <a:buFont typeface="Arial" pitchFamily="34" charset="0"/>
              <a:buChar char="•"/>
            </a:pPr>
            <a:endParaRPr lang="pl-PL" sz="1800" dirty="0" smtClean="0"/>
          </a:p>
          <a:p>
            <a:endParaRPr lang="pl-PL"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pl-PL" b="1" dirty="0" smtClean="0"/>
              <a:t>- rośliny;</a:t>
            </a:r>
            <a:r>
              <a:rPr lang="pl-PL" dirty="0" smtClean="0"/>
              <a:t/>
            </a:r>
            <a:br>
              <a:rPr lang="pl-PL" dirty="0" smtClean="0"/>
            </a:br>
            <a:r>
              <a:rPr lang="pl-PL" dirty="0" smtClean="0"/>
              <a:t>Bez ograniczeń związanych z przeprowadzeniem granicznej kontroli fitosanitarnej, dopuszczalny jest wwóz do Polski:</a:t>
            </a:r>
          </a:p>
          <a:p>
            <a:r>
              <a:rPr lang="pl-PL" dirty="0" smtClean="0"/>
              <a:t>Rośliny i produkty roślinne – Dopuszczalna ilość</a:t>
            </a:r>
            <a:br>
              <a:rPr lang="pl-PL" dirty="0" smtClean="0"/>
            </a:br>
            <a:r>
              <a:rPr lang="pl-PL" dirty="0" smtClean="0"/>
              <a:t>1. Świeże owoce – 5 kg</a:t>
            </a:r>
            <a:br>
              <a:rPr lang="pl-PL" dirty="0" smtClean="0"/>
            </a:br>
            <a:r>
              <a:rPr lang="pl-PL" dirty="0" smtClean="0"/>
              <a:t>2. Świeże warzywa, z wyłączeniem bulw roślin gatunku </a:t>
            </a:r>
            <a:r>
              <a:rPr lang="pl-PL" dirty="0" err="1" smtClean="0"/>
              <a:t>Solanum</a:t>
            </a:r>
            <a:r>
              <a:rPr lang="pl-PL" dirty="0" smtClean="0"/>
              <a:t> </a:t>
            </a:r>
            <a:r>
              <a:rPr lang="pl-PL" dirty="0" err="1" smtClean="0"/>
              <a:t>tuberosum</a:t>
            </a:r>
            <a:r>
              <a:rPr lang="pl-PL" dirty="0" smtClean="0"/>
              <a:t> L. – 5 kg</a:t>
            </a:r>
            <a:br>
              <a:rPr lang="pl-PL" dirty="0" smtClean="0"/>
            </a:br>
            <a:r>
              <a:rPr lang="pl-PL" dirty="0" smtClean="0"/>
              <a:t>3. Cięte rośliny ozdobne – 50 szt.</a:t>
            </a:r>
            <a:br>
              <a:rPr lang="pl-PL" dirty="0" smtClean="0"/>
            </a:br>
            <a:r>
              <a:rPr lang="pl-PL" dirty="0" smtClean="0"/>
              <a:t>4. Cięte drzewka choinkowe – 1 szt.</a:t>
            </a:r>
            <a:br>
              <a:rPr lang="pl-PL" dirty="0" smtClean="0"/>
            </a:br>
            <a:r>
              <a:rPr lang="pl-PL" dirty="0" smtClean="0"/>
              <a:t>5. Części roślin iglastych – 5 szt.</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b="1" dirty="0" smtClean="0"/>
              <a:t>- broń;</a:t>
            </a:r>
            <a:r>
              <a:rPr lang="pl-PL" dirty="0" smtClean="0"/>
              <a:t/>
            </a:r>
            <a:br>
              <a:rPr lang="pl-PL" dirty="0" smtClean="0"/>
            </a:br>
            <a:r>
              <a:rPr lang="pl-PL" dirty="0" smtClean="0"/>
              <a:t>Wywóz bądź przywóz broni podlega surowej reglamentacji i wymaga uzyskania wymaganych prawem dokumentów uprawniających do jej przewiezienia przez granicę państwową oraz wymaga zgłoszenia takiego przewozu organom celnym.</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85000" lnSpcReduction="20000"/>
          </a:bodyPr>
          <a:lstStyle/>
          <a:p>
            <a:r>
              <a:rPr lang="pl-PL" b="1" dirty="0" smtClean="0"/>
              <a:t>- środki odurzające, substancje psychotropowe i </a:t>
            </a:r>
            <a:r>
              <a:rPr lang="pl-PL" b="1" dirty="0" err="1" smtClean="0"/>
              <a:t>prekursory</a:t>
            </a:r>
            <a:r>
              <a:rPr lang="pl-PL" b="1" dirty="0" smtClean="0"/>
              <a:t>;</a:t>
            </a:r>
            <a:r>
              <a:rPr lang="pl-PL" dirty="0" smtClean="0"/>
              <a:t/>
            </a:r>
            <a:br>
              <a:rPr lang="pl-PL" dirty="0" smtClean="0"/>
            </a:br>
            <a:r>
              <a:rPr lang="pl-PL" dirty="0" smtClean="0"/>
              <a:t>Wywóz bądź przywóz środków odurzających, substancji psychotropowych oraz prekursorów jest zakazany z wyjątkiem przewozu dokonywanego przez licencjonowane podmioty na podstawie stosownych zezwoleń.</a:t>
            </a:r>
            <a:br>
              <a:rPr lang="pl-PL" dirty="0" smtClean="0"/>
            </a:br>
            <a:r>
              <a:rPr lang="pl-PL" dirty="0" smtClean="0"/>
              <a:t>Dozwolony jest natomiast przywóz środków odurzających lub substancji psychotropowych na własne potrzeby lecznicze o ile osoba przedstawi, określone w przepisach odrębnych zaświadczenie zawierające dane pacjenta, lekarza, leku i organ wystawiający/uwierzytelniający</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85000" lnSpcReduction="20000"/>
          </a:bodyPr>
          <a:lstStyle/>
          <a:p>
            <a:r>
              <a:rPr lang="pl-PL" b="1" dirty="0" smtClean="0"/>
              <a:t>- okazy gatunków zagrożonych wyginięciem – CITES.</a:t>
            </a:r>
            <a:r>
              <a:rPr lang="pl-PL" dirty="0" smtClean="0"/>
              <a:t/>
            </a:r>
            <a:br>
              <a:rPr lang="pl-PL" dirty="0" smtClean="0"/>
            </a:br>
            <a:r>
              <a:rPr lang="pl-PL" dirty="0" smtClean="0"/>
              <a:t>Przywóz z krajów trzecich na teren Unii Europejskiej jak i wywóz z Unii Europejskiej okazów rośli i zwierząt będących lub pochodzących z gatunków zagrożonych wyginięciem (wymienionych w postanowieniach Konwencji Waszyngtońskiej – CITES) możliwy jest na podstawie wydanych wcześniej odpowiednich zezwoleń i świadectw – zwanych dokumentami CITES(dokumenty te wydawane są przez Organy Administracyjne CITES odpowiednich państw). Brak takich dokumentów podczas przewozu powoduje konsekwencje karne związane z popełnieniem przestępstwa.</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0000" lnSpcReduction="20000"/>
          </a:bodyPr>
          <a:lstStyle/>
          <a:p>
            <a:r>
              <a:rPr lang="pl-PL" dirty="0" smtClean="0"/>
              <a:t>Jakie gatunki są chronione i jakich nie należy nabywać i przewozić przez granicę:</a:t>
            </a:r>
            <a:br>
              <a:rPr lang="pl-PL" dirty="0" smtClean="0"/>
            </a:br>
            <a:r>
              <a:rPr lang="pl-PL" dirty="0" smtClean="0"/>
              <a:t>między innymi:</a:t>
            </a:r>
            <a:br>
              <a:rPr lang="pl-PL" dirty="0" smtClean="0"/>
            </a:br>
            <a:r>
              <a:rPr lang="pl-PL" dirty="0" smtClean="0"/>
              <a:t>- kawior;</a:t>
            </a:r>
            <a:br>
              <a:rPr lang="pl-PL" dirty="0" smtClean="0"/>
            </a:br>
            <a:r>
              <a:rPr lang="pl-PL" dirty="0" smtClean="0"/>
              <a:t>- skóry lub wyroby ze skór dzikich kotów, niedźwiedzi, wilków;</a:t>
            </a:r>
            <a:br>
              <a:rPr lang="pl-PL" dirty="0" smtClean="0"/>
            </a:br>
            <a:r>
              <a:rPr lang="pl-PL" dirty="0" smtClean="0"/>
              <a:t>- wypchane ptaki drapieżne,</a:t>
            </a:r>
            <a:br>
              <a:rPr lang="pl-PL" dirty="0" smtClean="0"/>
            </a:br>
            <a:r>
              <a:rPr lang="pl-PL" dirty="0" smtClean="0"/>
              <a:t>- wyroby wykonane ze skór węży, krokodyli lub waranów;</a:t>
            </a:r>
            <a:br>
              <a:rPr lang="pl-PL" dirty="0" smtClean="0"/>
            </a:br>
            <a:r>
              <a:rPr lang="pl-PL" dirty="0" smtClean="0"/>
              <a:t>- naturalne medykamenty i produkty lecznicze (maści, balsamy itp.) zawierające pochodne z niedźwiedzi, pijawek lekarskich i innych</a:t>
            </a:r>
            <a:br>
              <a:rPr lang="pl-PL" dirty="0" smtClean="0"/>
            </a:br>
            <a:r>
              <a:rPr lang="pl-PL" dirty="0" smtClean="0"/>
              <a:t>zwierząt;</a:t>
            </a:r>
            <a:br>
              <a:rPr lang="pl-PL" dirty="0" smtClean="0"/>
            </a:br>
            <a:r>
              <a:rPr lang="pl-PL" dirty="0" smtClean="0"/>
              <a:t>- koralowce, muszle, wszelkie pamiątki turystyczne takiej na przykład jak nalewki na kobrach lub innych wężach.</a:t>
            </a:r>
            <a:br>
              <a:rPr lang="pl-PL" dirty="0" smtClean="0"/>
            </a:br>
            <a:r>
              <a:rPr lang="pl-PL" dirty="0" smtClean="0"/>
              <a:t>Pełna lista gatunków objętych ochroną znajduje się w załączniku do rozporządzenia Rady (WE) nr 338/97. Szczegółowe informacje znajdują się na stronach internetowych Ministerstwa Środowiska: </a:t>
            </a:r>
            <a:r>
              <a:rPr lang="pl-PL" dirty="0" err="1" smtClean="0"/>
              <a:t>www.mos.gov.pl</a:t>
            </a:r>
            <a:r>
              <a:rPr lang="pl-PL" dirty="0" smtClean="0"/>
              <a:t>).</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62500" lnSpcReduction="20000"/>
          </a:bodyPr>
          <a:lstStyle/>
          <a:p>
            <a:r>
              <a:rPr lang="pl-PL" dirty="0" smtClean="0"/>
              <a:t>Przywóz w bagażu osobistym podróżnego na teren Unii Europejskiej okazów, na które nie są wymagane żadne dokumenty </a:t>
            </a:r>
            <a:r>
              <a:rPr lang="pl-PL" b="1" dirty="0" smtClean="0"/>
              <a:t>(nie dotyczy przesyłek pocztowych!)</a:t>
            </a:r>
            <a:r>
              <a:rPr lang="pl-PL" dirty="0" smtClean="0"/>
              <a:t>:</a:t>
            </a:r>
            <a:br>
              <a:rPr lang="pl-PL" dirty="0" smtClean="0"/>
            </a:br>
            <a:r>
              <a:rPr lang="pl-PL" dirty="0" smtClean="0"/>
              <a:t>- kawior z ryb jesiotrokształtnych – do 125 g na osobę w opakowaniu indywidualnie oznakowanym (jednorazowa banderola);</a:t>
            </a:r>
            <a:br>
              <a:rPr lang="pl-PL" dirty="0" smtClean="0"/>
            </a:br>
            <a:r>
              <a:rPr lang="pl-PL" dirty="0" smtClean="0"/>
              <a:t>- „pałeczki deszczowe” – instrument muzyczny wykonany z prostego kawałka wysuszonej łodygi kaktusa – do 3 szt. na osobę;</a:t>
            </a:r>
            <a:br>
              <a:rPr lang="pl-PL" dirty="0" smtClean="0"/>
            </a:br>
            <a:r>
              <a:rPr lang="pl-PL" dirty="0" smtClean="0"/>
              <a:t>- przetworzone okazy krokodylowych czyli torebki, buty, paski itp. wyroby – do 4 szt. na osobę (uwaga – odstępstwo to nie jest stosowane w przypadku przywozu okazów z aneksu A Konwencji Waszyngtońskiej oraz mięsa i trofeów myśliwskich);</a:t>
            </a:r>
            <a:br>
              <a:rPr lang="pl-PL" dirty="0" smtClean="0"/>
            </a:br>
            <a:r>
              <a:rPr lang="pl-PL" dirty="0" smtClean="0"/>
              <a:t>- muszle skrzydelnika olbrzymiego – do 3 szt. na osobę;</a:t>
            </a:r>
            <a:br>
              <a:rPr lang="pl-PL" dirty="0" smtClean="0"/>
            </a:br>
            <a:r>
              <a:rPr lang="pl-PL" dirty="0" smtClean="0"/>
              <a:t>- pławikoniki – do 4 martwych okazów na osobę;</a:t>
            </a:r>
            <a:br>
              <a:rPr lang="pl-PL" dirty="0" smtClean="0"/>
            </a:br>
            <a:r>
              <a:rPr lang="pl-PL" dirty="0" smtClean="0"/>
              <a:t>- muszle przydaczni – do 3 okazów na osobę, łącznie nie więcej niż 3 </a:t>
            </a:r>
            <a:r>
              <a:rPr lang="pl-PL" dirty="0" err="1" smtClean="0"/>
              <a:t>kg</a:t>
            </a:r>
            <a:r>
              <a:rPr lang="pl-PL" dirty="0" smtClean="0"/>
              <a:t>. Jako okaz należy rozumieć 3 połówki niepasujące do siebie (połówki z 3 różnych osobników) lub całe muszle składające się z 2 pasujących połówek (do 3 szt. całych muszli).</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62500" lnSpcReduction="20000"/>
          </a:bodyPr>
          <a:lstStyle/>
          <a:p>
            <a:r>
              <a:rPr lang="pl-PL" b="1" dirty="0" smtClean="0"/>
              <a:t>- zabytki;</a:t>
            </a:r>
            <a:r>
              <a:rPr lang="pl-PL" dirty="0" smtClean="0"/>
              <a:t/>
            </a:r>
            <a:br>
              <a:rPr lang="pl-PL" dirty="0" smtClean="0"/>
            </a:br>
            <a:r>
              <a:rPr lang="pl-PL" dirty="0" smtClean="0"/>
              <a:t>Pozwolenia na wywóz zabytku za granicę wymagają zabytki zaliczane do jednej z następujących kategorii:</a:t>
            </a:r>
            <a:br>
              <a:rPr lang="pl-PL" dirty="0" smtClean="0"/>
            </a:br>
            <a:r>
              <a:rPr lang="pl-PL" dirty="0" smtClean="0"/>
              <a:t>1) zabytków archeologicznych, które mają więcej niż 100 lat i wchodzą w skład zbiorów archeologicznych lub zostały pozyskane w</a:t>
            </a:r>
            <a:br>
              <a:rPr lang="pl-PL" dirty="0" smtClean="0"/>
            </a:br>
            <a:r>
              <a:rPr lang="pl-PL" dirty="0" smtClean="0"/>
              <a:t>wyniku badań archeologicznych bądź przypadkowych odkryć;</a:t>
            </a:r>
            <a:br>
              <a:rPr lang="pl-PL" dirty="0" smtClean="0"/>
            </a:br>
            <a:r>
              <a:rPr lang="pl-PL" dirty="0" smtClean="0"/>
              <a:t>2) elementów stanowiących integralną część zabytków architektury, wystroju wnętrz, pomników, posągów i dzieł rzemiosła artystycznego, które mają więcej niż 100 lat;</a:t>
            </a:r>
            <a:br>
              <a:rPr lang="pl-PL" dirty="0" smtClean="0"/>
            </a:br>
            <a:r>
              <a:rPr lang="pl-PL" dirty="0" smtClean="0"/>
              <a:t>3) wykonanych dowolną techniką i na dowolnym materiale dzieł malarstwa, nieobjętych kategoriami wskazanymi w </a:t>
            </a:r>
            <a:r>
              <a:rPr lang="pl-PL" dirty="0" err="1" smtClean="0"/>
              <a:t>pkt</a:t>
            </a:r>
            <a:r>
              <a:rPr lang="pl-PL" dirty="0" smtClean="0"/>
              <a:t> 4 i 5, które mają więcej niż 50 lat i ich wartość jest wyższa niż 40 000 zł;</a:t>
            </a:r>
            <a:br>
              <a:rPr lang="pl-PL" dirty="0" smtClean="0"/>
            </a:br>
            <a:r>
              <a:rPr lang="pl-PL" dirty="0" smtClean="0"/>
              <a:t>4) wykonanych na dowolnym materiale akwareli, gwaszy i pasteli, które mają więcej niż 50 lat i ich wartość jest wyższa niż 16 000 zł;</a:t>
            </a:r>
            <a:br>
              <a:rPr lang="pl-PL" dirty="0" smtClean="0"/>
            </a:br>
            <a:r>
              <a:rPr lang="pl-PL" dirty="0" smtClean="0"/>
              <a:t>5) mozaik, nieobjętych kategoriami wskazanymi w </a:t>
            </a:r>
            <a:r>
              <a:rPr lang="pl-PL" dirty="0" err="1" smtClean="0"/>
              <a:t>pkt</a:t>
            </a:r>
            <a:r>
              <a:rPr lang="pl-PL" dirty="0" smtClean="0"/>
              <a:t> 1 i 2, oraz wykonanych dowolną techniką i na dowolnym materiale rysunków, które mają więcej niż 50 lat i ich wartość jest wyższa niż 12 000 zł;</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47500" lnSpcReduction="20000"/>
          </a:bodyPr>
          <a:lstStyle/>
          <a:p>
            <a:r>
              <a:rPr lang="pl-PL" dirty="0" smtClean="0"/>
              <a:t>6) oryginalnych dzieł grafiki i matryc do ich wykonania oraz oryginalnych plakatów, które mają więcej niż 50 lat i ich wartość jest wyższa niż 16 000 zł;</a:t>
            </a:r>
            <a:br>
              <a:rPr lang="pl-PL" dirty="0" smtClean="0"/>
            </a:br>
            <a:r>
              <a:rPr lang="pl-PL" dirty="0" smtClean="0"/>
              <a:t>7) oryginalnych rzeźb, posągów lub ich kopii wykonanych tą samą techniką co oryginał, nieobjętych kategorią wskazaną w </a:t>
            </a:r>
            <a:r>
              <a:rPr lang="pl-PL" dirty="0" err="1" smtClean="0"/>
              <a:t>pkt</a:t>
            </a:r>
            <a:r>
              <a:rPr lang="pl-PL" dirty="0" smtClean="0"/>
              <a:t> 1, które mają więcej niż 50 lat i ich wartość jest wyższa niż 20 000 zł;</a:t>
            </a:r>
            <a:br>
              <a:rPr lang="pl-PL" dirty="0" smtClean="0"/>
            </a:br>
            <a:r>
              <a:rPr lang="pl-PL" dirty="0" smtClean="0"/>
              <a:t>8 ) pojedynczych fotografii, filmów oraz ich negatywów, które mają więcej niż 50 lat i ich wartość jest wyższa niż 6 000 zł;</a:t>
            </a:r>
            <a:br>
              <a:rPr lang="pl-PL" dirty="0" smtClean="0"/>
            </a:br>
            <a:r>
              <a:rPr lang="pl-PL" dirty="0" smtClean="0"/>
              <a:t>9) pojedynczych lub znajdujących się w zbiorach rękopisów, które mają więcej niż 50 lat i ich wartość jest wyższa niż 4 000 zł;</a:t>
            </a:r>
            <a:br>
              <a:rPr lang="pl-PL" dirty="0" smtClean="0"/>
            </a:br>
            <a:r>
              <a:rPr lang="pl-PL" dirty="0" smtClean="0"/>
              <a:t>10) pojedynczych lub znajdujących się w zbiorach książek, które mają więcej niż 100 lat i ich wartość jest wyższa niż 6 000 zł;</a:t>
            </a:r>
            <a:br>
              <a:rPr lang="pl-PL" dirty="0" smtClean="0"/>
            </a:br>
            <a:r>
              <a:rPr lang="pl-PL" dirty="0" smtClean="0"/>
              <a:t>11) pojedynczych map drukowanych i partytur, które mają więcej niż 150 lat i ich wartość jest wyższa niż 6 000 zł;</a:t>
            </a:r>
            <a:br>
              <a:rPr lang="pl-PL" dirty="0" smtClean="0"/>
            </a:br>
            <a:r>
              <a:rPr lang="pl-PL" dirty="0" smtClean="0"/>
              <a:t>12) kolekcji i przedmiotów z kolekcji zoologicznych, botanicznych, mineralnych lub anatomicznych, których wartość jest wyższa niż16 000 zł;</a:t>
            </a:r>
            <a:br>
              <a:rPr lang="pl-PL" dirty="0" smtClean="0"/>
            </a:br>
            <a:r>
              <a:rPr lang="pl-PL" dirty="0" smtClean="0"/>
              <a:t>13) kolekcji o znaczeniu historycznym, paleontologicznym, etnograficznym lub numizmatycznym, których wartość jest wyższa niż 16 000 zł;</a:t>
            </a:r>
            <a:br>
              <a:rPr lang="pl-PL" dirty="0" smtClean="0"/>
            </a:br>
            <a:r>
              <a:rPr lang="pl-PL" dirty="0" smtClean="0"/>
              <a:t>14) środków transportu, które mają więcej niż 50 lat i ich wartość jest wyższa niż 32 000 zł;</a:t>
            </a:r>
            <a:br>
              <a:rPr lang="pl-PL" dirty="0" smtClean="0"/>
            </a:br>
            <a:r>
              <a:rPr lang="pl-PL" dirty="0" smtClean="0"/>
              <a:t>15) innych kategorii, niewymienionych w </a:t>
            </a:r>
            <a:r>
              <a:rPr lang="pl-PL" dirty="0" err="1" smtClean="0"/>
              <a:t>pkt</a:t>
            </a:r>
            <a:r>
              <a:rPr lang="pl-PL" dirty="0" smtClean="0"/>
              <a:t> 1 – 14, obejmujących zabytki, które mają więcej niż 50 lat i ich wartość jest wyższa niż 16 000 zł.</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a:bodyPr>
          <a:lstStyle/>
          <a:p>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Organ celny lub Straż Graniczna może zażądać od osoby dokonującej wywozu zabytku okazania dokumentu potwierdzającego fakt, że wywożony zabytek nie wymaga pozwolenia tj. że jego wiek lub wartość nie przekracza ww. progów (np. ocena wskazująca czas powstania zabytku, wycena, faktura, wystawione przez wyspecjalizowane instytucje).</a:t>
            </a:r>
          </a:p>
          <a:p>
            <a:r>
              <a:rPr lang="pl-PL" dirty="0" smtClean="0"/>
              <a:t>Na przywóz zabytków nie jest wymagane uzyskanie pozwolenia. Jeśli jednak taki przywóz dokonywany jest z państw nienależących do Unii Europejskiej to należy taki przywóz zgłosić w urzędzie celnym, w celu objęcia przedmiotu procedurą dopuszczenia do obrotu lub inną procedurą </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Odprawa celna</a:t>
            </a:r>
            <a:endParaRPr lang="pl-PL" dirty="0"/>
          </a:p>
        </p:txBody>
      </p:sp>
      <p:sp>
        <p:nvSpPr>
          <p:cNvPr id="3" name="Symbol zastępczy zawartości 2"/>
          <p:cNvSpPr>
            <a:spLocks noGrp="1"/>
          </p:cNvSpPr>
          <p:nvPr>
            <p:ph idx="1"/>
          </p:nvPr>
        </p:nvSpPr>
        <p:spPr/>
        <p:txBody>
          <a:bodyPr/>
          <a:lstStyle/>
          <a:p>
            <a:r>
              <a:rPr lang="pl-PL" b="1" dirty="0" smtClean="0"/>
              <a:t>Odprawa celna</a:t>
            </a:r>
            <a:r>
              <a:rPr lang="pl-PL" dirty="0" smtClean="0"/>
              <a:t> to dopełnienie, wypełnienie wszystkich czynności przewidzianych zasadami postępowania celnego, związanych z przejęciem </a:t>
            </a:r>
            <a:r>
              <a:rPr lang="pl-PL" dirty="0" smtClean="0">
                <a:hlinkClick r:id="rId2" tooltip="Towar"/>
              </a:rPr>
              <a:t>towarów</a:t>
            </a:r>
            <a:r>
              <a:rPr lang="pl-PL" dirty="0" smtClean="0"/>
              <a:t>, osób, bagażu przez granicę celną danego kraju, które podlegają kontroli celnej. </a:t>
            </a:r>
          </a:p>
          <a:p>
            <a:r>
              <a:rPr lang="pl-PL" dirty="0" smtClean="0"/>
              <a:t>Głównym aktem regulującym handel zewnętrzny jest Wspólnotowy Kodeks Celny. </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62500" lnSpcReduction="20000"/>
          </a:bodyPr>
          <a:lstStyle/>
          <a:p>
            <a:r>
              <a:rPr lang="pl-PL" b="1" dirty="0" smtClean="0"/>
              <a:t>I. Normy ilościowe i wartościowe towarów przywożonych w bagażu osobistym podróżnych, przyjeżdżających z państw trzecich (tj. spoza Unii Europejskiej), które są zwolnione z należności celnych przywozowych.</a:t>
            </a:r>
          </a:p>
          <a:p>
            <a:r>
              <a:rPr lang="pl-PL" dirty="0" smtClean="0"/>
              <a:t>Zwolnione z należności celnych przywozowych są towary znajdujące się w bagażu osobistym podróżnych przyjeżdżających z państw trzecich w ramach następujących norm:</a:t>
            </a:r>
            <a:br>
              <a:rPr lang="pl-PL" dirty="0" smtClean="0"/>
            </a:br>
            <a:r>
              <a:rPr lang="pl-PL" dirty="0" smtClean="0"/>
              <a:t>a) w transporcie lądowym – do równowartości 300 euro;</a:t>
            </a:r>
            <a:br>
              <a:rPr lang="pl-PL" dirty="0" smtClean="0"/>
            </a:br>
            <a:r>
              <a:rPr lang="pl-PL" dirty="0" smtClean="0"/>
              <a:t>b) w transporcie lotniczym i morskim – do równowartości 430 euro.</a:t>
            </a:r>
          </a:p>
          <a:p>
            <a:r>
              <a:rPr lang="pl-PL" dirty="0" smtClean="0"/>
              <a:t>Do tych wartości nie wlicza się wartości produktów leczniczych niezbędnych dla potrzeb podróżnego, wartości bagażu osobistego, importowanego czasowo lub importowanego po jego czasowym wywozie, wartości paliwa znajdującego się w standardowym zbiorniku dowolnego pojazdu silnikowego oraz paliwa znajdującego się w przenośnym kanistrze, którego ilość nie przekracza 10 litrów (paliwa te również stanowią bagaż podróżnego), a także wartości tytoniu i wyrobów tytoniowych oraz napojów alkoholowych przywożonych według poniższych norm:</a:t>
            </a:r>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Miejsce odprawy celnej</a:t>
            </a:r>
            <a:endParaRPr lang="pl-PL" dirty="0"/>
          </a:p>
        </p:txBody>
      </p:sp>
      <p:sp>
        <p:nvSpPr>
          <p:cNvPr id="3" name="Symbol zastępczy zawartości 2"/>
          <p:cNvSpPr>
            <a:spLocks noGrp="1"/>
          </p:cNvSpPr>
          <p:nvPr>
            <p:ph idx="1"/>
          </p:nvPr>
        </p:nvSpPr>
        <p:spPr/>
        <p:txBody>
          <a:bodyPr/>
          <a:lstStyle/>
          <a:p>
            <a:r>
              <a:rPr lang="pl-PL" dirty="0" smtClean="0"/>
              <a:t>Miejscem odprawy celnej jest oznaczony teren, wyznaczony przez jednostki organizacyjne w uzgodnieniu z dyrektorem urzędu celnego. Miejscem odprawy celnej są również kolejowe środki przewozowe przewożące podróżnych w komunikacji międzynarodowej w czasie jazdy po odpowiednio oznaczonym odcinku drogi kolejowej.</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Kontrola celna</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hlinkClick r:id="rId2" tooltip="Kontrola"/>
              </a:rPr>
              <a:t>Kontrola</a:t>
            </a:r>
            <a:r>
              <a:rPr lang="pl-PL" dirty="0" smtClean="0"/>
              <a:t> celna to czynności sprawdzające dany towar przez organy celne w celu zabezpieczenia zgodności obrotu towarowego z zagranicą z prawem i umowami międzynarodowymi. Kontroli może być poddana cała dostawa towarów lub tylko wyrywkowo jej część. Odbywa się ona w obecności importera, odbiorcy, spedytora lub bez </a:t>
            </a:r>
            <a:r>
              <a:rPr lang="pl-PL" dirty="0" smtClean="0">
                <a:hlinkClick r:id="rId3" tooltip="Udział"/>
              </a:rPr>
              <a:t>udziału</a:t>
            </a:r>
            <a:r>
              <a:rPr lang="pl-PL" dirty="0" smtClean="0"/>
              <a:t> zainteresowanego. Polega na ustaleniu stawki celnej, obliczenie cła, który zostanie pobrany przez </a:t>
            </a:r>
            <a:r>
              <a:rPr lang="pl-PL" dirty="0" smtClean="0">
                <a:hlinkClick r:id="rId4" tooltip="Urząd celny"/>
              </a:rPr>
              <a:t>urząd celny</a:t>
            </a:r>
            <a:r>
              <a:rPr lang="pl-PL" dirty="0" smtClean="0"/>
              <a:t>. </a:t>
            </a:r>
            <a:r>
              <a:rPr lang="pl-PL" dirty="0" smtClean="0">
                <a:hlinkClick r:id="rId5" tooltip="Cło"/>
              </a:rPr>
              <a:t>Cło</a:t>
            </a:r>
            <a:r>
              <a:rPr lang="pl-PL" dirty="0" smtClean="0"/>
              <a:t> wymierza się według stanu towaru w dniu dokonania zgłoszenia celnego i według stawek w tym dniu obowiązujących. Do dokonania odprawy celnej towarów są zgłaszane na deklaracji celnej lub na Jednolitym Dokumencie Administracyjnym SAD. Na koniec urząd celny sporządza potwierdzenie dokonania odprawy celnej. </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Rodzaje odprawy celnej</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Możemy wyróżnić 3 rodzaje oprawy celnej: </a:t>
            </a:r>
          </a:p>
          <a:p>
            <a:r>
              <a:rPr lang="pl-PL" dirty="0" smtClean="0"/>
              <a:t>ostateczną- odprawione towary nie powracają przez granicę celna,</a:t>
            </a:r>
          </a:p>
          <a:p>
            <a:r>
              <a:rPr lang="pl-PL" dirty="0" smtClean="0"/>
              <a:t>warunkową (czasowa)- towar po pewnym czasie powraca za granicę celną lub jęli towar przewożony musi zostać zwrócony do kraju,</a:t>
            </a:r>
          </a:p>
          <a:p>
            <a:r>
              <a:rPr lang="pl-PL" dirty="0" smtClean="0"/>
              <a:t>odroczona- kiedy urząd celny nie posiada odpowiednich technik dokonania kontroli przekazuje towar innemu urzędowi celnemu</a:t>
            </a:r>
          </a:p>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Unia celna</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Polska po wejściu 1 maja 2004 r. do Unii Europejskiej, została objęta Unią celną i organy celne stosują się teraz do przepisów wspólnotowego prawa celnego. Między państwami członkowskimi zostały zlikwidowane granice, a tym samym opłaty i cła (obowiązuje zakaz wprowadzania nowych ceł). Jednak jest ustalony limit jeśli zostanie przekroczony należy zapłacić cło. Również zakupione towary w sklepach wolnocłowych za granicą, każda osoba powinna zgłosić przy odprawie, ponieważ nie są one zwolnione od cła i podatku w Polsce. </a:t>
            </a:r>
            <a:r>
              <a:rPr lang="pl-PL" dirty="0" smtClean="0">
                <a:hlinkClick r:id="rId2" tooltip="Unia Europejska"/>
              </a:rPr>
              <a:t>Unia Europejska</a:t>
            </a:r>
            <a:r>
              <a:rPr lang="pl-PL" dirty="0" smtClean="0"/>
              <a:t> stworzyła wspólny </a:t>
            </a:r>
            <a:r>
              <a:rPr lang="pl-PL" dirty="0" smtClean="0">
                <a:hlinkClick r:id="rId3" tooltip="Rynek"/>
              </a:rPr>
              <a:t>rynek</a:t>
            </a:r>
            <a:r>
              <a:rPr lang="pl-PL" dirty="0" smtClean="0"/>
              <a:t> europejski, który opiera się na swobodnym przepływie towarów, osób, usług i </a:t>
            </a:r>
            <a:r>
              <a:rPr lang="pl-PL" dirty="0" smtClean="0">
                <a:hlinkClick r:id="rId4" tooltip="Kapitał"/>
              </a:rPr>
              <a:t>kapitału</a:t>
            </a:r>
            <a:r>
              <a:rPr lang="pl-PL" dirty="0" smtClean="0"/>
              <a:t>. </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Czynności w postępowaniu celnym</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Przedstawienie towaru organom celnym - jest to czynność przedsiębiorcy, ma na celu zawiadomienie organów celnych o dostarczeniu towarów do urzędu celnego.</a:t>
            </a:r>
          </a:p>
          <a:p>
            <a:r>
              <a:rPr lang="pl-PL" dirty="0" smtClean="0"/>
              <a:t> Deklaracja skrócona - jest potwierdzeniem przedstawienia towaru. Przygotowywana według określonego w przepisach wzoru lub zastępowana przez dokument tranzytowy. </a:t>
            </a:r>
          </a:p>
          <a:p>
            <a:r>
              <a:rPr lang="pl-PL" dirty="0" smtClean="0"/>
              <a:t>Droga celna - odcinek drogowy między przejściem granicznym a terminalem gdzie znajduje się wyznaczony </a:t>
            </a:r>
            <a:r>
              <a:rPr lang="pl-PL" dirty="0" smtClean="0">
                <a:hlinkClick r:id="rId2" tooltip="Urząd celny"/>
              </a:rPr>
              <a:t>urząd celny</a:t>
            </a:r>
            <a:r>
              <a:rPr lang="pl-PL" dirty="0" smtClean="0"/>
              <a:t>.</a:t>
            </a:r>
          </a:p>
          <a:p>
            <a:r>
              <a:rPr lang="pl-PL" dirty="0" smtClean="0"/>
              <a:t> Złożenie zgłoszenia celnego - czynność podjęta przez firmę, poprzez którą wyraża się zamiar objęcia towaru określoną procedurą celną. Między przedstawieniem towarów a złożeniem zgłoszenia celnego może upłynąć maksymalnie 45 dni w przypadku transportu morskiego lub 20 dni w pozostałych przypadkach. </a:t>
            </a:r>
          </a:p>
          <a:p>
            <a:r>
              <a:rPr lang="pl-PL" dirty="0" smtClean="0"/>
              <a:t>Zwolnienie towarów - czynność umożliwiająca użycie towarów w celach określonych przez procedurę celną, którą zostały objęte.</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Przeznaczenia celne</a:t>
            </a:r>
            <a:endParaRPr lang="pl-PL" dirty="0"/>
          </a:p>
        </p:txBody>
      </p:sp>
      <p:sp>
        <p:nvSpPr>
          <p:cNvPr id="3" name="Symbol zastępczy zawartości 2"/>
          <p:cNvSpPr>
            <a:spLocks noGrp="1"/>
          </p:cNvSpPr>
          <p:nvPr>
            <p:ph idx="1"/>
          </p:nvPr>
        </p:nvSpPr>
        <p:spPr/>
        <p:txBody>
          <a:bodyPr>
            <a:normAutofit fontScale="92500"/>
          </a:bodyPr>
          <a:lstStyle/>
          <a:p>
            <a:r>
              <a:rPr lang="pl-PL" dirty="0" smtClean="0"/>
              <a:t>"Wyróżnia się pięć przeznaczeń celnych: </a:t>
            </a:r>
          </a:p>
          <a:p>
            <a:r>
              <a:rPr lang="pl-PL" dirty="0" smtClean="0"/>
              <a:t>objęcie towaru procedurą celną</a:t>
            </a:r>
          </a:p>
          <a:p>
            <a:r>
              <a:rPr lang="pl-PL" dirty="0" smtClean="0"/>
              <a:t>wprowadzenie towaru do wolnego obszaru celnego lub do składu wolnocłowego</a:t>
            </a:r>
          </a:p>
          <a:p>
            <a:r>
              <a:rPr lang="pl-PL" dirty="0" smtClean="0"/>
              <a:t>powrotny wywóz towaru poza obszar celny Wspólnoty</a:t>
            </a:r>
          </a:p>
          <a:p>
            <a:r>
              <a:rPr lang="pl-PL" dirty="0" smtClean="0"/>
              <a:t>zniszczenie towaru</a:t>
            </a:r>
          </a:p>
          <a:p>
            <a:r>
              <a:rPr lang="pl-PL" dirty="0" smtClean="0"/>
              <a:t>zrzeczenie się towaru na rzecz </a:t>
            </a:r>
            <a:r>
              <a:rPr lang="pl-PL" dirty="0" smtClean="0">
                <a:hlinkClick r:id="rId2" tooltip="Skarb Państwa"/>
              </a:rPr>
              <a:t>Skarbu Państwa</a:t>
            </a:r>
            <a:r>
              <a:rPr lang="pl-PL" dirty="0" smtClean="0"/>
              <a:t>.</a:t>
            </a:r>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Koniec </a:t>
            </a:r>
          </a:p>
          <a:p>
            <a:r>
              <a:rPr lang="pl-PL" dirty="0" smtClean="0"/>
              <a:t>Pozdrawiam </a:t>
            </a:r>
          </a:p>
          <a:p>
            <a:r>
              <a:rPr lang="pl-PL" dirty="0" smtClean="0"/>
              <a:t>Miłej pracy</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62500" lnSpcReduction="20000"/>
          </a:bodyPr>
          <a:lstStyle/>
          <a:p>
            <a:r>
              <a:rPr lang="pl-PL" b="1" dirty="0" smtClean="0"/>
              <a:t>1) wyroby tytoniow</a:t>
            </a:r>
            <a:r>
              <a:rPr lang="pl-PL" dirty="0" smtClean="0"/>
              <a:t>e, jeżeli są przywożone w transporcie lotniczym lub w transporcie morskim przez podróżnego, który ukończył 17 lat:</a:t>
            </a:r>
            <a:br>
              <a:rPr lang="pl-PL" dirty="0" smtClean="0"/>
            </a:br>
            <a:r>
              <a:rPr lang="pl-PL" dirty="0" smtClean="0"/>
              <a:t>a) papierosy – 200 sztuk lub</a:t>
            </a:r>
            <a:br>
              <a:rPr lang="pl-PL" dirty="0" smtClean="0"/>
            </a:br>
            <a:r>
              <a:rPr lang="pl-PL" dirty="0" smtClean="0"/>
              <a:t>b) cygaretki (cygara o masie nie większej niż 3g/sztukę) – 100 sztuk, lub</a:t>
            </a:r>
            <a:br>
              <a:rPr lang="pl-PL" dirty="0" smtClean="0"/>
            </a:br>
            <a:r>
              <a:rPr lang="pl-PL" dirty="0" smtClean="0"/>
              <a:t>c) cygara – 50 sztuk, lub</a:t>
            </a:r>
            <a:br>
              <a:rPr lang="pl-PL" dirty="0" smtClean="0"/>
            </a:br>
            <a:r>
              <a:rPr lang="pl-PL" dirty="0" smtClean="0"/>
              <a:t>d) tytoń do palenia – 250 g,</a:t>
            </a:r>
          </a:p>
          <a:p>
            <a:r>
              <a:rPr lang="pl-PL" b="1" dirty="0" smtClean="0"/>
              <a:t>2) wyroby tytoniowe</a:t>
            </a:r>
            <a:r>
              <a:rPr lang="pl-PL" dirty="0" smtClean="0"/>
              <a:t>, jeżeli są przywożone w transporcie innym niż lotniczy lub morski przez podróżnego, który ukończył 17 lat:</a:t>
            </a:r>
            <a:br>
              <a:rPr lang="pl-PL" dirty="0" smtClean="0"/>
            </a:br>
            <a:r>
              <a:rPr lang="pl-PL" dirty="0" smtClean="0"/>
              <a:t>a) papierosy – 40 sztuk lub</a:t>
            </a:r>
            <a:br>
              <a:rPr lang="pl-PL" dirty="0" smtClean="0"/>
            </a:br>
            <a:r>
              <a:rPr lang="pl-PL" dirty="0" smtClean="0"/>
              <a:t>b) cygaretki (cygara o masie nie większej niż 3g/sztukę) – 20 sztuk, lub</a:t>
            </a:r>
            <a:br>
              <a:rPr lang="pl-PL" dirty="0" smtClean="0"/>
            </a:br>
            <a:r>
              <a:rPr lang="pl-PL" dirty="0" smtClean="0"/>
              <a:t>c) cygara – 10 sztuk, lub</a:t>
            </a:r>
            <a:br>
              <a:rPr lang="pl-PL" dirty="0" smtClean="0"/>
            </a:br>
            <a:r>
              <a:rPr lang="pl-PL" dirty="0" smtClean="0"/>
              <a:t>d) tytoń do palenia – 50 g,</a:t>
            </a:r>
            <a:br>
              <a:rPr lang="pl-PL" dirty="0" smtClean="0"/>
            </a:br>
            <a:r>
              <a:rPr lang="pl-PL" dirty="0" smtClean="0"/>
              <a:t>Zwolnienie w ramach tych norm można stosować do dowolnego połączenia wyrobów tytoniowych, pod warunkiem, że suma wartości procentowych wykorzystywanych z poszczególnych zwolnień nie przekracza 100 %.</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25000" lnSpcReduction="20000"/>
          </a:bodyPr>
          <a:lstStyle/>
          <a:p>
            <a:r>
              <a:rPr lang="pl-PL" sz="5600" b="1" dirty="0" smtClean="0"/>
              <a:t>napoje alk3) </a:t>
            </a:r>
            <a:r>
              <a:rPr lang="pl-PL" sz="5600" b="1" dirty="0" err="1" smtClean="0"/>
              <a:t>oholowe</a:t>
            </a:r>
            <a:r>
              <a:rPr lang="pl-PL" sz="5600" dirty="0" smtClean="0"/>
              <a:t>, jeżeli są przywożone przez podróżnego, który ukończył 17 lat:</a:t>
            </a:r>
            <a:br>
              <a:rPr lang="pl-PL" sz="5600" dirty="0" smtClean="0"/>
            </a:br>
            <a:r>
              <a:rPr lang="pl-PL" sz="5600" dirty="0" smtClean="0"/>
              <a:t>a) napoje powstałe w wyniku destylacji i wyroby spirytusowe o mocy objętościowej alkoholu powyżej 22 %, alkohol etylowy nieskażony o mocy objętościowej alkoholu wynoszącej 80 % i więcej (np. wódka) – 1 litr lub</a:t>
            </a:r>
            <a:br>
              <a:rPr lang="pl-PL" sz="5600" dirty="0" smtClean="0"/>
            </a:br>
            <a:r>
              <a:rPr lang="pl-PL" sz="5600" dirty="0" smtClean="0"/>
              <a:t>b) alkohol i napoje alkoholowe o mocy objętościowej alkoholu nieprzekraczającej 22 % (np. likiery) – 2 litry, i</a:t>
            </a:r>
            <a:br>
              <a:rPr lang="pl-PL" sz="5600" dirty="0" smtClean="0"/>
            </a:br>
            <a:r>
              <a:rPr lang="pl-PL" sz="5600" dirty="0" smtClean="0"/>
              <a:t>c) wina niemusujące – 4 litry, i</a:t>
            </a:r>
            <a:br>
              <a:rPr lang="pl-PL" sz="5600" dirty="0" smtClean="0"/>
            </a:br>
            <a:r>
              <a:rPr lang="pl-PL" sz="5600" dirty="0" smtClean="0"/>
              <a:t>d) piwo – 16 litrów,</a:t>
            </a:r>
            <a:br>
              <a:rPr lang="pl-PL" sz="5600" dirty="0" smtClean="0"/>
            </a:br>
            <a:r>
              <a:rPr lang="pl-PL" sz="5600" dirty="0" smtClean="0"/>
              <a:t>Zwolnienie w ramach tych norm można stosować do dowolnego połączenia różnych rodzajów alkoholu i napojów alkoholowych, o których mowa w lit. a i b, pod warunkiem, że suma wartości procentowych wykorzystywanych z poszczególnych zwolnień nie przekracza 100 %.</a:t>
            </a:r>
          </a:p>
          <a:p>
            <a:r>
              <a:rPr lang="pl-PL" sz="5600" b="1" dirty="0" smtClean="0"/>
              <a:t>4) napoje alkoholowe</a:t>
            </a:r>
            <a:r>
              <a:rPr lang="pl-PL" sz="5600" dirty="0" smtClean="0"/>
              <a:t>, jeżeli są przywożone przez podróżnego, który ukończył 17 lat, który ma miejsce zamieszkania w strefie nadgranicznej lub jest pracownikiem zatrudnionym w strefie nadgranicznej, lub jest członkiem załogi środków transportu wykorzystywanych do podróży z terytorium państwa trzeciego na terytorium kraju:</a:t>
            </a:r>
            <a:br>
              <a:rPr lang="pl-PL" sz="5600" dirty="0" smtClean="0"/>
            </a:br>
            <a:r>
              <a:rPr lang="pl-PL" sz="5600" dirty="0" smtClean="0"/>
              <a:t>a) napoje powstałe w wyniku destylacji i wyroby spirytusowe o mocy objętościowej alkoholu powyżej 22 %, alkohol etylowy nieskażony o mocy objętościowej alkoholu wynoszącej 80 % i więcej – 0,5 litra lub</a:t>
            </a:r>
            <a:br>
              <a:rPr lang="pl-PL" sz="5600" dirty="0" smtClean="0"/>
            </a:br>
            <a:r>
              <a:rPr lang="pl-PL" sz="5600" dirty="0" smtClean="0"/>
              <a:t>b) alkohol i napoje alkoholowe o mocy objętościowej alkoholu nieprzekraczającej 22 % – 0,5 litra, i</a:t>
            </a:r>
            <a:br>
              <a:rPr lang="pl-PL" sz="5600" dirty="0" smtClean="0"/>
            </a:br>
            <a:r>
              <a:rPr lang="pl-PL" sz="5600" dirty="0" smtClean="0"/>
              <a:t>c) wina niemusujące – 0,5 litra, i</a:t>
            </a:r>
            <a:br>
              <a:rPr lang="pl-PL" sz="5600" dirty="0" smtClean="0"/>
            </a:br>
            <a:r>
              <a:rPr lang="pl-PL" sz="5600" dirty="0" smtClean="0"/>
              <a:t>d) piwo – 2 litry.</a:t>
            </a:r>
            <a:br>
              <a:rPr lang="pl-PL" sz="5600" dirty="0" smtClean="0"/>
            </a:br>
            <a:r>
              <a:rPr lang="pl-PL" sz="5600" dirty="0" smtClean="0"/>
              <a:t>Zwolnienie w ramach tych norm można stosować do dowolnego połączenia różnych rodzajów alkoholu i napojów alkoholowych, o których mowa w lit. a i b, pod warunkiem, że suma wartości procentowych wykorzystywanych z poszczególnych zwolnień nie przekracza 100 %.</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0000" lnSpcReduction="20000"/>
          </a:bodyPr>
          <a:lstStyle/>
          <a:p>
            <a:r>
              <a:rPr lang="pl-PL" b="1" dirty="0" smtClean="0"/>
              <a:t>II. Wartości dewizowe</a:t>
            </a:r>
            <a:r>
              <a:rPr lang="pl-PL" dirty="0" smtClean="0"/>
              <a:t/>
            </a:r>
            <a:br>
              <a:rPr lang="pl-PL" dirty="0" smtClean="0"/>
            </a:br>
            <a:r>
              <a:rPr lang="pl-PL" dirty="0" smtClean="0"/>
              <a:t>Osoby przekraczające granicę państwową mają obowiązek zgłaszać, w formie pisemnej, organom celnym lub organom Straży Granicznej przywóz do kraju oraz wywóz za granicę złota dewizowego lub platyny dewizowej, bez względu na ilość, a także krajowych lub zagranicznych środków płatniczych, jeżeli ich wartość przekracza łącznie równowartość 10.000 euro.</a:t>
            </a:r>
            <a:br>
              <a:rPr lang="pl-PL" dirty="0" smtClean="0"/>
            </a:br>
            <a:r>
              <a:rPr lang="pl-PL" dirty="0" smtClean="0"/>
              <a:t>Zezwala się rezydentom i </a:t>
            </a:r>
            <a:r>
              <a:rPr lang="pl-PL" dirty="0" err="1" smtClean="0"/>
              <a:t>nierezydentom</a:t>
            </a:r>
            <a:r>
              <a:rPr lang="pl-PL" dirty="0" smtClean="0"/>
              <a:t> przekraczającym granicę państwową z innymi państwami obszaru Schengen na odstępowanie od obowiązku zgłaszania organom celnym lub organom Straży Granicznej przywozu do kraju oraz wywozu za granicę złota dewizowego lub platyny dewizowej bez względu na ilość oraz krajowych lub zagranicznych środków płatniczych o wartości przekraczającej łącznie równowartość 10.000 euro.</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55000" lnSpcReduction="20000"/>
          </a:bodyPr>
          <a:lstStyle/>
          <a:p>
            <a:r>
              <a:rPr lang="pl-PL" b="1" dirty="0" smtClean="0"/>
              <a:t>II. Ograniczenia</a:t>
            </a:r>
            <a:r>
              <a:rPr lang="pl-PL" dirty="0" smtClean="0"/>
              <a:t/>
            </a:r>
            <a:br>
              <a:rPr lang="pl-PL" dirty="0" smtClean="0"/>
            </a:br>
            <a:r>
              <a:rPr lang="pl-PL" dirty="0" smtClean="0"/>
              <a:t>Przywóz wielu towarów z krajów trzecich na obszar celny Wspólnoty Europejskiej uzależniony jest od spełnienia dodatkowych – poza formalnościami celnymi – wymagań nie mających charakteru fiskalnego. Takim wymogiem jest np. obowiązek przeprowadzenia kontroli granicznej przez wyspecjalizowane służby (chodzi o kontrolę sanitarną, weterynaryjną czy fitosanitarną itp.) oraz konieczność posiadania określonych prawem dokumentów (zezwoleń, licencji, certyfikatów).</a:t>
            </a:r>
          </a:p>
          <a:p>
            <a:r>
              <a:rPr lang="pl-PL" dirty="0" smtClean="0"/>
              <a:t>W szczególności ograniczenia obejmują:</a:t>
            </a:r>
            <a:br>
              <a:rPr lang="pl-PL" dirty="0" smtClean="0"/>
            </a:br>
            <a:r>
              <a:rPr lang="pl-PL" b="1" dirty="0" smtClean="0"/>
              <a:t>- żywność;</a:t>
            </a:r>
            <a:r>
              <a:rPr lang="pl-PL" dirty="0" smtClean="0"/>
              <a:t/>
            </a:r>
            <a:br>
              <a:rPr lang="pl-PL" dirty="0" smtClean="0"/>
            </a:br>
            <a:r>
              <a:rPr lang="pl-PL" dirty="0" smtClean="0"/>
              <a:t>Żywność pochodzenia zwierzęcego (np. wyroby mięsne i wyroby zawierające mleko) podlega szczególnym ograniczeniom, a w przypadku ruchu podróżnych takiej żywności w zasadzie nie można przywozić.</a:t>
            </a:r>
            <a:br>
              <a:rPr lang="pl-PL" dirty="0" smtClean="0"/>
            </a:br>
            <a:r>
              <a:rPr lang="pl-PL" dirty="0" smtClean="0"/>
              <a:t>Podróżni przywożący ze sobą produkty mięsne i mleczarskie zobowiązani są do umieszczenia ich w specjalnych pojemnikach znajdujących się na przejściach granicznych.</a:t>
            </a:r>
            <a:br>
              <a:rPr lang="pl-PL" dirty="0" smtClean="0"/>
            </a:br>
            <a:r>
              <a:rPr lang="pl-PL" dirty="0" smtClean="0"/>
              <a:t>Żywność pochodzenia </a:t>
            </a:r>
            <a:r>
              <a:rPr lang="pl-PL" dirty="0" err="1" smtClean="0"/>
              <a:t>niezwierzęcego</a:t>
            </a:r>
            <a:r>
              <a:rPr lang="pl-PL" dirty="0" smtClean="0"/>
              <a:t> jest zwolniona z obowiązku przeprowadzenia granicznej kontroli sanitarnej w przypadku, jeśli jest przywożona w ilościach wskazujących na niehandlowy charakter przywozu ( tj. na własne potrzeby).</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b="1" dirty="0" smtClean="0"/>
              <a:t>- produkty lecznicze;</a:t>
            </a:r>
            <a:r>
              <a:rPr lang="pl-PL" dirty="0" smtClean="0"/>
              <a:t/>
            </a:r>
            <a:br>
              <a:rPr lang="pl-PL" dirty="0" smtClean="0"/>
            </a:br>
            <a:r>
              <a:rPr lang="pl-PL" dirty="0" smtClean="0"/>
              <a:t>Produktów leczniczych nie można – bez zgody Ministra Zdrowia – przywieźć na terytorium Polski. Jedynie dopuszczalne jest przywiezienie pięciu najmniejszych opakowań w przypadku produktów leczniczych, które nie są sprzedawane w Polsce, a koniecznych podróżnemu.</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0000" lnSpcReduction="20000"/>
          </a:bodyPr>
          <a:lstStyle/>
          <a:p>
            <a:r>
              <a:rPr lang="pl-PL" b="1" dirty="0" smtClean="0"/>
              <a:t>zwierzęta;</a:t>
            </a:r>
            <a:r>
              <a:rPr lang="pl-PL" dirty="0" smtClean="0"/>
              <a:t/>
            </a:r>
            <a:br>
              <a:rPr lang="pl-PL" dirty="0" smtClean="0"/>
            </a:br>
            <a:r>
              <a:rPr lang="pl-PL" dirty="0" smtClean="0"/>
              <a:t>Zwierzęta domowe, towarzyszące podróżnym (psy, koty, fretki, w liczbie nieprzekraczającej 5 sztuk zwierząt) mogą być przywożone do Polski, pomiędzy państwami członkowskimi Unii oraz wywożone poza UE na następujących warunkach:</a:t>
            </a:r>
            <a:br>
              <a:rPr lang="pl-PL" dirty="0" smtClean="0"/>
            </a:br>
            <a:r>
              <a:rPr lang="pl-PL" dirty="0" smtClean="0"/>
              <a:t>- zwierzę musi posiadać identyfikator (elektroniczny lub w postaci tatuażu – wymagania w tym zakresie ustalają poszczególne państwa);</a:t>
            </a:r>
            <a:br>
              <a:rPr lang="pl-PL" dirty="0" smtClean="0"/>
            </a:br>
            <a:r>
              <a:rPr lang="pl-PL" dirty="0" smtClean="0"/>
              <a:t>- zwierzę musi być zaszczepione przeciwko wściekliźnie;</a:t>
            </a:r>
            <a:br>
              <a:rPr lang="pl-PL" dirty="0" smtClean="0"/>
            </a:br>
            <a:r>
              <a:rPr lang="pl-PL" dirty="0" smtClean="0"/>
              <a:t>- musi posiadać dokumenty potwierdzające fakt szczepienia (paszport zwierząt lub świadectwo weterynaryjne).</a:t>
            </a:r>
          </a:p>
          <a:p>
            <a:r>
              <a:rPr lang="pl-PL" dirty="0" smtClean="0"/>
              <a:t>W przypadku przywozu – w zależności od tego z jakiego państwa trzeciego do jakiego państwa członkowskiego UE przywożone są zwierzęta, wymagania te mogą być rozszerzone o obowiązek elektronicznej identyfikacji, przeprowadzenie badania efektywności szczepienia lub kwarantannę.</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0000" lnSpcReduction="20000"/>
          </a:bodyPr>
          <a:lstStyle/>
          <a:p>
            <a:r>
              <a:rPr lang="pl-PL" dirty="0" smtClean="0"/>
              <a:t>W przypadku podróży pomiędzy państwami członkowskimi UE zwierzę musi posiadać elektroniczny </a:t>
            </a:r>
            <a:r>
              <a:rPr lang="pl-PL" dirty="0" err="1" smtClean="0"/>
              <a:t>czip</a:t>
            </a:r>
            <a:r>
              <a:rPr lang="pl-PL" dirty="0" smtClean="0"/>
              <a:t>, paszport zwierząt, wydawany przez urzędowego lekarza weterynarii oraz musi być zaszczepione przeciwko wściekliźnie. Informacje o szczepieniu zawarte są w paszporcie zwierzęcia.</a:t>
            </a:r>
          </a:p>
          <a:p>
            <a:r>
              <a:rPr lang="pl-PL" dirty="0" smtClean="0"/>
              <a:t>W przypadku wywozu z Polski do państwa trzeciego (tj. poza UE) zwierząt domowych należy zapoznać się z wymaganiami, jakie zostały ustanowione w tym państwie trzecim. Zwierzę powinno mieć paszport zwierząt (co jest istotne przy powrocie do kraju) oraz spełniać warunki ustanowione w danym państwie trzecim.</a:t>
            </a:r>
          </a:p>
          <a:p>
            <a:r>
              <a:rPr lang="pl-PL" dirty="0" smtClean="0"/>
              <a:t>Szczegółowe informacje dotyczące warunków przewozu zwierząt domowych znajdują się na stronie internetowej Głównego Inspektoratu Weterynarii:</a:t>
            </a: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TotalTime>
  <Words>999</Words>
  <Application>Microsoft Office PowerPoint</Application>
  <PresentationFormat>Pokaz na ekranie (4:3)</PresentationFormat>
  <Paragraphs>64</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Motyw pakietu Office</vt:lpstr>
      <vt:lpstr>Towary przewożone w bagażu podróżnego zwolnione z opłat celnych.</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Odprawa celna</vt:lpstr>
      <vt:lpstr>Miejsce odprawy celnej</vt:lpstr>
      <vt:lpstr>Kontrola celna</vt:lpstr>
      <vt:lpstr>Rodzaje odprawy celnej</vt:lpstr>
      <vt:lpstr>Unia celna</vt:lpstr>
      <vt:lpstr>Czynności w postępowaniu celnym</vt:lpstr>
      <vt:lpstr>Przeznaczenia celne</vt:lpstr>
      <vt:lpstr>Slajd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Towary przewożone w bagażu podróżnego zwolnione z opłat celnych.</dc:title>
  <dc:creator>Dell</dc:creator>
  <cp:lastModifiedBy>Dell</cp:lastModifiedBy>
  <cp:revision>18</cp:revision>
  <dcterms:created xsi:type="dcterms:W3CDTF">2020-05-08T11:08:45Z</dcterms:created>
  <dcterms:modified xsi:type="dcterms:W3CDTF">2020-05-19T09:07:39Z</dcterms:modified>
</cp:coreProperties>
</file>